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1"/>
  </p:notesMasterIdLst>
  <p:handoutMasterIdLst>
    <p:handoutMasterId r:id="rId22"/>
  </p:handoutMasterIdLst>
  <p:sldIdLst>
    <p:sldId id="302" r:id="rId2"/>
    <p:sldId id="314" r:id="rId3"/>
    <p:sldId id="348" r:id="rId4"/>
    <p:sldId id="349" r:id="rId5"/>
    <p:sldId id="325" r:id="rId6"/>
    <p:sldId id="323" r:id="rId7"/>
    <p:sldId id="320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8" r:id="rId18"/>
    <p:sldId id="341" r:id="rId19"/>
    <p:sldId id="342" r:id="rId20"/>
  </p:sldIdLst>
  <p:sldSz cx="9144000" cy="6858000" type="screen4x3"/>
  <p:notesSz cx="6858000" cy="9144000"/>
  <p:defaultTextStyle>
    <a:defPPr>
      <a:defRPr lang="zh-CN"/>
    </a:defPPr>
    <a:lvl1pPr algn="ctr" rtl="0" fontAlgn="base">
      <a:lnSpc>
        <a:spcPct val="80000"/>
      </a:lnSpc>
      <a:spcBef>
        <a:spcPct val="50000"/>
      </a:spcBef>
      <a:spcAft>
        <a:spcPct val="0"/>
      </a:spcAft>
      <a:defRPr kumimoji="1"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华文行楷" pitchFamily="2" charset="-122"/>
        <a:cs typeface="+mn-cs"/>
      </a:defRPr>
    </a:lvl1pPr>
    <a:lvl2pPr marL="457200" algn="ctr" rtl="0" fontAlgn="base">
      <a:lnSpc>
        <a:spcPct val="80000"/>
      </a:lnSpc>
      <a:spcBef>
        <a:spcPct val="50000"/>
      </a:spcBef>
      <a:spcAft>
        <a:spcPct val="0"/>
      </a:spcAft>
      <a:defRPr kumimoji="1"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华文行楷" pitchFamily="2" charset="-122"/>
        <a:cs typeface="+mn-cs"/>
      </a:defRPr>
    </a:lvl2pPr>
    <a:lvl3pPr marL="914400" algn="ctr" rtl="0" fontAlgn="base">
      <a:lnSpc>
        <a:spcPct val="80000"/>
      </a:lnSpc>
      <a:spcBef>
        <a:spcPct val="50000"/>
      </a:spcBef>
      <a:spcAft>
        <a:spcPct val="0"/>
      </a:spcAft>
      <a:defRPr kumimoji="1"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华文行楷" pitchFamily="2" charset="-122"/>
        <a:cs typeface="+mn-cs"/>
      </a:defRPr>
    </a:lvl3pPr>
    <a:lvl4pPr marL="1371600" algn="ctr" rtl="0" fontAlgn="base">
      <a:lnSpc>
        <a:spcPct val="80000"/>
      </a:lnSpc>
      <a:spcBef>
        <a:spcPct val="50000"/>
      </a:spcBef>
      <a:spcAft>
        <a:spcPct val="0"/>
      </a:spcAft>
      <a:defRPr kumimoji="1"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华文行楷" pitchFamily="2" charset="-122"/>
        <a:cs typeface="+mn-cs"/>
      </a:defRPr>
    </a:lvl4pPr>
    <a:lvl5pPr marL="1828800" algn="ctr" rtl="0" fontAlgn="base">
      <a:lnSpc>
        <a:spcPct val="80000"/>
      </a:lnSpc>
      <a:spcBef>
        <a:spcPct val="50000"/>
      </a:spcBef>
      <a:spcAft>
        <a:spcPct val="0"/>
      </a:spcAft>
      <a:defRPr kumimoji="1"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华文行楷" pitchFamily="2" charset="-122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华文行楷" pitchFamily="2" charset="-122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华文行楷" pitchFamily="2" charset="-122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华文行楷" pitchFamily="2" charset="-122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华文行楷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CC"/>
    <a:srgbClr val="C7DEE3"/>
    <a:srgbClr val="4D4D4D"/>
    <a:srgbClr val="C0C0C0"/>
    <a:srgbClr val="3E7DBC"/>
    <a:srgbClr val="666699"/>
    <a:srgbClr val="DDDDDD"/>
    <a:srgbClr val="3366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1095" autoAdjust="0"/>
  </p:normalViewPr>
  <p:slideViewPr>
    <p:cSldViewPr>
      <p:cViewPr>
        <p:scale>
          <a:sx n="80" d="100"/>
          <a:sy n="80" d="100"/>
        </p:scale>
        <p:origin x="-1493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30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20E954-0C86-4113-9AA0-F7E52B17ECF4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14D27152-A57E-4E60-8B32-4E464268F98A}">
      <dgm:prSet phldrT="[文本]" custT="1"/>
      <dgm:spPr/>
      <dgm:t>
        <a:bodyPr/>
        <a:lstStyle/>
        <a:p>
          <a:r>
            <a:rPr kumimoji="1" lang="zh-CN" altLang="en-US" sz="2000" b="1" kern="1200" dirty="0" smtClean="0">
              <a:solidFill>
                <a:srgbClr val="002060"/>
              </a:solidFill>
              <a:effectLst/>
              <a:latin typeface="+mn-lt"/>
              <a:ea typeface="+mn-ea"/>
              <a:cs typeface="+mn-cs"/>
            </a:rPr>
            <a:t>（一）申请能力提升建设项目资助的服务平台</a:t>
          </a:r>
          <a:endParaRPr kumimoji="1" lang="zh-CN" altLang="en-US" sz="2000" b="1" kern="1200" dirty="0">
            <a:solidFill>
              <a:srgbClr val="002060"/>
            </a:solidFill>
            <a:effectLst/>
            <a:latin typeface="+mn-lt"/>
            <a:ea typeface="+mn-ea"/>
            <a:cs typeface="+mn-cs"/>
          </a:endParaRPr>
        </a:p>
      </dgm:t>
    </dgm:pt>
    <dgm:pt modelId="{882F35E7-0D76-4140-A3D0-EF4C36C04EB4}" type="parTrans" cxnId="{0C40AB22-18FA-4FB8-91FD-033FEB31C370}">
      <dgm:prSet/>
      <dgm:spPr/>
      <dgm:t>
        <a:bodyPr/>
        <a:lstStyle/>
        <a:p>
          <a:endParaRPr lang="zh-CN" altLang="en-US"/>
        </a:p>
      </dgm:t>
    </dgm:pt>
    <dgm:pt modelId="{AE2BCFE0-340E-4484-A9E6-B1DCC4A68FB6}" type="sibTrans" cxnId="{0C40AB22-18FA-4FB8-91FD-033FEB31C370}">
      <dgm:prSet/>
      <dgm:spPr/>
      <dgm:t>
        <a:bodyPr/>
        <a:lstStyle/>
        <a:p>
          <a:endParaRPr lang="zh-CN" altLang="en-US"/>
        </a:p>
      </dgm:t>
    </dgm:pt>
    <dgm:pt modelId="{6EAF9F9E-13A7-4666-AD6F-5C140CB55CEB}">
      <dgm:prSet phldrT="[文本]" custT="1"/>
      <dgm:spPr/>
      <dgm:t>
        <a:bodyPr/>
        <a:lstStyle/>
        <a:p>
          <a:r>
            <a:rPr kumimoji="1" lang="zh-CN" altLang="en-US" sz="2000" b="1" kern="1200" dirty="0" smtClean="0">
              <a:solidFill>
                <a:srgbClr val="002060"/>
              </a:solidFill>
              <a:effectLst/>
              <a:latin typeface="+mn-lt"/>
              <a:ea typeface="+mn-ea"/>
              <a:cs typeface="+mn-cs"/>
            </a:rPr>
            <a:t>（二）申请服务项目奖励的服务平台或机构</a:t>
          </a:r>
          <a:endParaRPr kumimoji="1" lang="zh-CN" altLang="en-US" sz="2000" b="1" kern="1200" dirty="0">
            <a:solidFill>
              <a:srgbClr val="002060"/>
            </a:solidFill>
            <a:effectLst/>
            <a:latin typeface="+mn-lt"/>
            <a:ea typeface="+mn-ea"/>
            <a:cs typeface="+mn-cs"/>
          </a:endParaRPr>
        </a:p>
      </dgm:t>
    </dgm:pt>
    <dgm:pt modelId="{1306A6EC-4130-42F3-ACA3-A5F26C00D432}" type="parTrans" cxnId="{D5409EF5-AA19-4B18-86EE-0069191F2869}">
      <dgm:prSet/>
      <dgm:spPr/>
      <dgm:t>
        <a:bodyPr/>
        <a:lstStyle/>
        <a:p>
          <a:endParaRPr lang="zh-CN" altLang="en-US"/>
        </a:p>
      </dgm:t>
    </dgm:pt>
    <dgm:pt modelId="{0E89C19F-A2B0-4A9A-8BC3-214040B1C39C}" type="sibTrans" cxnId="{D5409EF5-AA19-4B18-86EE-0069191F2869}">
      <dgm:prSet/>
      <dgm:spPr/>
      <dgm:t>
        <a:bodyPr/>
        <a:lstStyle/>
        <a:p>
          <a:endParaRPr lang="zh-CN" altLang="en-US"/>
        </a:p>
      </dgm:t>
    </dgm:pt>
    <dgm:pt modelId="{E48F8FF6-9FB9-41BC-90F9-B79D504E6234}" type="pres">
      <dgm:prSet presAssocID="{3320E954-0C86-4113-9AA0-F7E52B17EC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DCED1D5-D3B0-405F-AC59-7AE4B25C4FC2}" type="pres">
      <dgm:prSet presAssocID="{14D27152-A57E-4E60-8B32-4E464268F98A}" presName="parentText" presStyleLbl="node1" presStyleIdx="0" presStyleCnt="2" custLinFactY="-3035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E638F8-200C-4606-8258-467CA170303B}" type="pres">
      <dgm:prSet presAssocID="{AE2BCFE0-340E-4484-A9E6-B1DCC4A68FB6}" presName="spacer" presStyleCnt="0"/>
      <dgm:spPr/>
    </dgm:pt>
    <dgm:pt modelId="{7D9FC74B-5CB5-4987-B7F6-8DA936F0C1EC}" type="pres">
      <dgm:prSet presAssocID="{6EAF9F9E-13A7-4666-AD6F-5C140CB55CE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5409EF5-AA19-4B18-86EE-0069191F2869}" srcId="{3320E954-0C86-4113-9AA0-F7E52B17ECF4}" destId="{6EAF9F9E-13A7-4666-AD6F-5C140CB55CEB}" srcOrd="1" destOrd="0" parTransId="{1306A6EC-4130-42F3-ACA3-A5F26C00D432}" sibTransId="{0E89C19F-A2B0-4A9A-8BC3-214040B1C39C}"/>
    <dgm:cxn modelId="{7DBF1435-8794-47B9-8474-1F15F8DCB722}" type="presOf" srcId="{14D27152-A57E-4E60-8B32-4E464268F98A}" destId="{1DCED1D5-D3B0-405F-AC59-7AE4B25C4FC2}" srcOrd="0" destOrd="0" presId="urn:microsoft.com/office/officeart/2005/8/layout/vList2"/>
    <dgm:cxn modelId="{CCE3EF22-4603-4E75-9A83-79C85E9626D5}" type="presOf" srcId="{3320E954-0C86-4113-9AA0-F7E52B17ECF4}" destId="{E48F8FF6-9FB9-41BC-90F9-B79D504E6234}" srcOrd="0" destOrd="0" presId="urn:microsoft.com/office/officeart/2005/8/layout/vList2"/>
    <dgm:cxn modelId="{737422F2-15FF-4E1F-B5AD-2A0F35FFF87C}" type="presOf" srcId="{6EAF9F9E-13A7-4666-AD6F-5C140CB55CEB}" destId="{7D9FC74B-5CB5-4987-B7F6-8DA936F0C1EC}" srcOrd="0" destOrd="0" presId="urn:microsoft.com/office/officeart/2005/8/layout/vList2"/>
    <dgm:cxn modelId="{0C40AB22-18FA-4FB8-91FD-033FEB31C370}" srcId="{3320E954-0C86-4113-9AA0-F7E52B17ECF4}" destId="{14D27152-A57E-4E60-8B32-4E464268F98A}" srcOrd="0" destOrd="0" parTransId="{882F35E7-0D76-4140-A3D0-EF4C36C04EB4}" sibTransId="{AE2BCFE0-340E-4484-A9E6-B1DCC4A68FB6}"/>
    <dgm:cxn modelId="{C71C018B-168A-4BAB-872F-BC2F50EE0F36}" type="presParOf" srcId="{E48F8FF6-9FB9-41BC-90F9-B79D504E6234}" destId="{1DCED1D5-D3B0-405F-AC59-7AE4B25C4FC2}" srcOrd="0" destOrd="0" presId="urn:microsoft.com/office/officeart/2005/8/layout/vList2"/>
    <dgm:cxn modelId="{3DA69EF4-D30E-4C0C-8574-07AAD74BCAF4}" type="presParOf" srcId="{E48F8FF6-9FB9-41BC-90F9-B79D504E6234}" destId="{C0E638F8-200C-4606-8258-467CA170303B}" srcOrd="1" destOrd="0" presId="urn:microsoft.com/office/officeart/2005/8/layout/vList2"/>
    <dgm:cxn modelId="{B7953924-50B6-4501-80CA-2633C021F9F2}" type="presParOf" srcId="{E48F8FF6-9FB9-41BC-90F9-B79D504E6234}" destId="{7D9FC74B-5CB5-4987-B7F6-8DA936F0C1E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CED1D5-D3B0-405F-AC59-7AE4B25C4FC2}">
      <dsp:nvSpPr>
        <dsp:cNvPr id="0" name=""/>
        <dsp:cNvSpPr/>
      </dsp:nvSpPr>
      <dsp:spPr>
        <a:xfrm>
          <a:off x="0" y="381001"/>
          <a:ext cx="6019800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CN" altLang="en-US" sz="2000" b="1" kern="1200" dirty="0" smtClean="0">
              <a:solidFill>
                <a:srgbClr val="002060"/>
              </a:solidFill>
              <a:effectLst/>
              <a:latin typeface="+mn-lt"/>
              <a:ea typeface="+mn-ea"/>
              <a:cs typeface="+mn-cs"/>
            </a:rPr>
            <a:t>（一）申请能力提升建设项目资助的服务平台</a:t>
          </a:r>
          <a:endParaRPr kumimoji="1" lang="zh-CN" altLang="en-US" sz="2000" b="1" kern="1200" dirty="0">
            <a:solidFill>
              <a:srgbClr val="002060"/>
            </a:solidFill>
            <a:effectLst/>
            <a:latin typeface="+mn-lt"/>
            <a:ea typeface="+mn-ea"/>
            <a:cs typeface="+mn-cs"/>
          </a:endParaRPr>
        </a:p>
      </dsp:txBody>
      <dsp:txXfrm>
        <a:off x="0" y="381001"/>
        <a:ext cx="6019800" cy="1216800"/>
      </dsp:txXfrm>
    </dsp:sp>
    <dsp:sp modelId="{7D9FC74B-5CB5-4987-B7F6-8DA936F0C1EC}">
      <dsp:nvSpPr>
        <dsp:cNvPr id="0" name=""/>
        <dsp:cNvSpPr/>
      </dsp:nvSpPr>
      <dsp:spPr>
        <a:xfrm>
          <a:off x="0" y="2341500"/>
          <a:ext cx="6019800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zh-CN" altLang="en-US" sz="2000" b="1" kern="1200" dirty="0" smtClean="0">
              <a:solidFill>
                <a:srgbClr val="002060"/>
              </a:solidFill>
              <a:effectLst/>
              <a:latin typeface="+mn-lt"/>
              <a:ea typeface="+mn-ea"/>
              <a:cs typeface="+mn-cs"/>
            </a:rPr>
            <a:t>（二）申请服务项目奖励的服务平台或机构</a:t>
          </a:r>
          <a:endParaRPr kumimoji="1" lang="zh-CN" altLang="en-US" sz="2000" b="1" kern="1200" dirty="0">
            <a:solidFill>
              <a:srgbClr val="002060"/>
            </a:solidFill>
            <a:effectLst/>
            <a:latin typeface="+mn-lt"/>
            <a:ea typeface="+mn-ea"/>
            <a:cs typeface="+mn-cs"/>
          </a:endParaRPr>
        </a:p>
      </dsp:txBody>
      <dsp:txXfrm>
        <a:off x="0" y="2341500"/>
        <a:ext cx="6019800" cy="121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kumimoji="0"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kumimoji="0"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61F4E328-51D1-47AD-A659-30D7E5CE0A8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kumimoji="0"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kumimoji="0"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2223F34-4EEF-4B33-B48F-46A00C8D57A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图片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12913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024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9800" y="3810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838200"/>
            <a:ext cx="71628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DDDDD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848484"/>
                    </a:outerShdw>
                  </a:cont>
                  <a:effect ref="fillLine"/>
                </a:effectDag>
              </a:defRPr>
            </a:lvl1pPr>
          </a:lstStyle>
          <a:p>
            <a:pPr>
              <a:defRPr/>
            </a:pPr>
            <a:fld id="{65A92FC1-E46B-4CBA-AC25-47A931B54B3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DC80-DC91-45FF-8ECA-C0084592D7F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77050" y="228600"/>
            <a:ext cx="1657350" cy="5943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4819650" cy="5943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8D433-9343-4C3C-8CD5-BFD10ECCA67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400800" cy="1219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1905000" y="1676400"/>
            <a:ext cx="6400800" cy="44958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F41F1-F3ED-4C6B-A6C4-46A0804DA3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FAFF2-F44C-4C66-BF85-14A53B0FB7E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905000" y="228600"/>
            <a:ext cx="6629400" cy="5943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4E65D-C29B-4704-A0A2-4D436E14DD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D8F76-6D82-4B93-ACC1-A0D29383EAE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CB827-6773-4F47-B9A1-1644E5B6C7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905000" y="16764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81600" y="16764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C84EC-0C24-4275-886E-10EC4BBAB3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C21DA-072B-4341-BCC2-712364645FE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60FBB-BAB1-4575-A984-FBC472D92E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95901-F12C-4E80-BA84-C16BC3A109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76A4F-5478-4C8A-92B6-AD70E78F76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A7C24-98DC-4049-BA42-C741260A2E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6764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kumimoji="0" sz="1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13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 sz="1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138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000">
                <a:solidFill>
                  <a:srgbClr val="B2B2B2"/>
                </a:solidFill>
                <a:effectLst/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0FB13249-88E1-494F-9495-F0CDFC9B98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18" descr="图片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1752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54" descr="图片5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17668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0" descr="图片3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1" descr="图片4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81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01" r:id="rId2"/>
    <p:sldLayoutId id="2147484202" r:id="rId3"/>
    <p:sldLayoutId id="2147484203" r:id="rId4"/>
    <p:sldLayoutId id="2147484204" r:id="rId5"/>
    <p:sldLayoutId id="2147484205" r:id="rId6"/>
    <p:sldLayoutId id="2147484206" r:id="rId7"/>
    <p:sldLayoutId id="2147484207" r:id="rId8"/>
    <p:sldLayoutId id="2147484208" r:id="rId9"/>
    <p:sldLayoutId id="2147484209" r:id="rId10"/>
    <p:sldLayoutId id="2147484210" r:id="rId11"/>
    <p:sldLayoutId id="2147484211" r:id="rId12"/>
    <p:sldLayoutId id="2147484212" r:id="rId13"/>
    <p:sldLayoutId id="2147484213" r:id="rId14"/>
  </p:sldLayoutIdLst>
  <p:transition spd="slow">
    <p:randomBar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p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tpsha.gov.cn" TargetMode="External"/><Relationship Id="rId2" Type="http://schemas.openxmlformats.org/officeDocument/2006/relationships/hyperlink" Target="http://test.testpv.com/exhi/20140507/689.html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35"/>
          <p:cNvSpPr>
            <a:spLocks noGrp="1" noChangeArrowheads="1"/>
          </p:cNvSpPr>
          <p:nvPr>
            <p:ph type="title"/>
          </p:nvPr>
        </p:nvSpPr>
        <p:spPr>
          <a:xfrm>
            <a:off x="2286000" y="2819400"/>
            <a:ext cx="6400800" cy="1524000"/>
          </a:xfrm>
        </p:spPr>
        <p:txBody>
          <a:bodyPr/>
          <a:lstStyle/>
          <a:p>
            <a:pPr>
              <a:defRPr/>
            </a:pP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申请中小企业专项资金</a:t>
            </a:r>
          </a:p>
        </p:txBody>
      </p:sp>
      <p:sp>
        <p:nvSpPr>
          <p:cNvPr id="35878" name="Oval 38"/>
          <p:cNvSpPr>
            <a:spLocks noChangeArrowheads="1"/>
          </p:cNvSpPr>
          <p:nvPr/>
        </p:nvSpPr>
        <p:spPr bwMode="auto">
          <a:xfrm>
            <a:off x="2743200" y="4419600"/>
            <a:ext cx="1219200" cy="1143000"/>
          </a:xfrm>
          <a:prstGeom prst="ellipse">
            <a:avLst/>
          </a:prstGeom>
          <a:noFill/>
          <a:ln w="635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35879" name="Oval 39"/>
          <p:cNvSpPr>
            <a:spLocks noChangeArrowheads="1"/>
          </p:cNvSpPr>
          <p:nvPr/>
        </p:nvSpPr>
        <p:spPr bwMode="auto">
          <a:xfrm>
            <a:off x="3810000" y="4267200"/>
            <a:ext cx="3124200" cy="1828800"/>
          </a:xfrm>
          <a:prstGeom prst="ellipse">
            <a:avLst/>
          </a:prstGeom>
          <a:noFill/>
          <a:ln w="635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pic>
        <p:nvPicPr>
          <p:cNvPr id="3077" name="Picture 6" descr="C:\Users\owner\AppData\Local\Microsoft\Windows\Temporary Internet Files\Content.IE5\163SSMYR\MC9000234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33400"/>
            <a:ext cx="18589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0668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52800" y="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申报材料清单</a:t>
            </a:r>
          </a:p>
        </p:txBody>
      </p:sp>
      <p:pic>
        <p:nvPicPr>
          <p:cNvPr id="10244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0668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828800" y="1143000"/>
          <a:ext cx="7010400" cy="5562354"/>
        </p:xfrm>
        <a:graphic>
          <a:graphicData uri="http://schemas.openxmlformats.org/drawingml/2006/table">
            <a:tbl>
              <a:tblPr/>
              <a:tblGrid>
                <a:gridCol w="1143000"/>
                <a:gridCol w="838200"/>
                <a:gridCol w="1143000"/>
                <a:gridCol w="381000"/>
                <a:gridCol w="244549"/>
                <a:gridCol w="593651"/>
                <a:gridCol w="547577"/>
                <a:gridCol w="290623"/>
                <a:gridCol w="443023"/>
                <a:gridCol w="489098"/>
                <a:gridCol w="896679"/>
              </a:tblGrid>
              <a:tr h="314792">
                <a:tc gridSpan="11">
                  <a:txBody>
                    <a:bodyPr/>
                    <a:lstStyle/>
                    <a:p>
                      <a:pPr algn="ctr" fontAlgn="ctr"/>
                      <a:r>
                        <a:rPr kumimoji="1" lang="zh-CN" altLang="en-US" sz="16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服务机构登记表</a:t>
                      </a:r>
                    </a:p>
                  </a:txBody>
                  <a:tcPr marL="4141" marR="4141" marT="4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CN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141" marR="4141" marT="4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CN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141" marR="4141" marT="4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CN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141" marR="4141" marT="4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CN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141" marR="4141" marT="4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CN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141" marR="4141" marT="4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7023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机构名称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机构编码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7023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组织机构代码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fontAlgn="ctr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海关登记号码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zh-CN" sz="1400" b="0" i="0" u="none" strike="noStrike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zh-CN" sz="1400" b="0" i="0" u="none" strike="noStrike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7023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所属行政地区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省 </a:t>
                      </a:r>
                      <a:r>
                        <a:rPr kumimoji="1" lang="en-US" altLang="en-US" sz="1400" b="0" kern="1200" dirty="0" err="1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上海</a:t>
                      </a:r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市   区    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主管</a:t>
                      </a:r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部门/商圈/协会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851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工商注册登记号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注册</a:t>
                      </a:r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机关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7023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成立日期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注册资本（万元）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6004">
                <a:tc rowSpan="2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组织机构类型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□内资企业     □外资企业   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所属行业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929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□协会/机构    </a:t>
                      </a:r>
                      <a:r>
                        <a:rPr kumimoji="1" lang="zh-CN" altLang="en-US" sz="1400" b="0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事业单位　      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7023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单位性质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服务类型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 fontAlgn="t"/>
                      <a:endParaRPr lang="zh-CN" sz="14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7023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办公地址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7023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注册地址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4203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企业法定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姓　名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性　别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出生年月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学历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040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代表人情况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7023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联 系 人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电话（021）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手机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kumimoji="1" lang="en-US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传真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　</a:t>
                      </a:r>
                      <a:endParaRPr lang="zh-CN" sz="1200" b="0" i="0" u="none" strike="noStrike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4141" marR="4141" marT="41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04">
                <a:tc rowSpan="2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职工总数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人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其中：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r" fontAlgn="b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人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其中：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b"/>
                      <a:r>
                        <a:rPr lang="zh-CN" sz="1200" b="0" i="0" u="none" strike="noStrike" dirty="0">
                          <a:solidFill>
                            <a:srgbClr val="0000CC"/>
                          </a:solidFill>
                          <a:latin typeface="仿宋_GB2312"/>
                        </a:rPr>
                        <a:t>人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421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大专以上人员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研究开发人员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0496">
                <a:tc gridSpan="1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所属行业： 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12324">
                <a:tc gridSpan="1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经营范围（描述在500字以内）：　</a:t>
                      </a: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4631">
                <a:tc gridSpan="1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1" lang="zh-CN" altLang="en-US" sz="1400" b="0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单位简介（描述在1500字</a:t>
                      </a:r>
                      <a:r>
                        <a:rPr kumimoji="1" lang="zh-CN" altLang="en-US" sz="1400" b="0" kern="120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以内</a:t>
                      </a:r>
                      <a:r>
                        <a:rPr kumimoji="1" lang="zh-CN" altLang="en-US" sz="1400" b="0" kern="120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kumimoji="1" lang="en-US" altLang="zh-CN" sz="1400" b="0" kern="120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ctr" latinLnBrk="0" hangingPunct="1"/>
                      <a:endParaRPr kumimoji="1" lang="zh-CN" altLang="en-US" sz="1400" b="0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141" marR="4141" marT="4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290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申报材料清单</a:t>
            </a:r>
          </a:p>
        </p:txBody>
      </p:sp>
      <p:sp>
        <p:nvSpPr>
          <p:cNvPr id="5124" name="流程图: 可选过程 11"/>
          <p:cNvSpPr>
            <a:spLocks noChangeArrowheads="1"/>
          </p:cNvSpPr>
          <p:nvPr/>
        </p:nvSpPr>
        <p:spPr bwMode="auto">
          <a:xfrm>
            <a:off x="1905000" y="1752600"/>
            <a:ext cx="6248400" cy="28194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、中小商贸流通企业公共服务平台备案证明</a:t>
            </a: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(2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)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上海市中小企业服务机构备案协议</a:t>
            </a: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此备案协议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在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中小商贸流通企业公共服务平台下载，盖章后快递到上海市电子商务促进中心进行备案。</a:t>
            </a:r>
          </a:p>
        </p:txBody>
      </p:sp>
      <p:pic>
        <p:nvPicPr>
          <p:cNvPr id="11269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2160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290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申报材料清单</a:t>
            </a:r>
          </a:p>
        </p:txBody>
      </p:sp>
      <p:pic>
        <p:nvPicPr>
          <p:cNvPr id="12292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2160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905000" y="2514600"/>
          <a:ext cx="7010400" cy="3505200"/>
        </p:xfrm>
        <a:graphic>
          <a:graphicData uri="http://schemas.openxmlformats.org/drawingml/2006/table">
            <a:tbl>
              <a:tblPr/>
              <a:tblGrid>
                <a:gridCol w="457200"/>
                <a:gridCol w="680613"/>
                <a:gridCol w="760766"/>
                <a:gridCol w="567239"/>
                <a:gridCol w="567906"/>
                <a:gridCol w="662001"/>
                <a:gridCol w="567906"/>
                <a:gridCol w="567239"/>
                <a:gridCol w="655530"/>
                <a:gridCol w="609600"/>
                <a:gridCol w="567383"/>
                <a:gridCol w="347017"/>
              </a:tblGrid>
              <a:tr h="584200">
                <a:tc gridSpan="1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</a:rPr>
                        <a:t>申报单位（盖章）：       服务类别：普通项目       申请补助金额：   万元     单位：人、万元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zh-CN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zh-CN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zh-CN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zh-CN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zh-CN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被服务企业情况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主要服务内容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服务支出金额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服务收费金额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备注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8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序号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企业名称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营业执照注册号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主营行业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职工人数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营业额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负责人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联系电话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168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**</a:t>
                      </a: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公司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贸易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人以下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200</a:t>
                      </a:r>
                      <a:endParaRPr kumimoji="1" lang="zh-CN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信息咨询</a:t>
                      </a: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 smtClean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2761" marR="62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流程图: 可选过程 11"/>
          <p:cNvSpPr>
            <a:spLocks noChangeArrowheads="1"/>
          </p:cNvSpPr>
          <p:nvPr/>
        </p:nvSpPr>
        <p:spPr bwMode="auto">
          <a:xfrm>
            <a:off x="1828800" y="1524000"/>
            <a:ext cx="6553200" cy="7620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五、服务项目</a:t>
            </a:r>
            <a:r>
              <a:rPr lang="zh-CN" altLang="en-US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申请表</a:t>
            </a:r>
            <a:endParaRPr lang="zh-CN" altLang="en-US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290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申报材料清单</a:t>
            </a:r>
          </a:p>
        </p:txBody>
      </p:sp>
      <p:pic>
        <p:nvPicPr>
          <p:cNvPr id="13316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2160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流程图: 可选过程 11"/>
          <p:cNvSpPr>
            <a:spLocks noChangeArrowheads="1"/>
          </p:cNvSpPr>
          <p:nvPr/>
        </p:nvSpPr>
        <p:spPr bwMode="auto">
          <a:xfrm>
            <a:off x="1828800" y="1219200"/>
            <a:ext cx="7086600" cy="48768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六、开展服务项目相关证明材料</a:t>
            </a: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1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、</a:t>
            </a:r>
            <a:r>
              <a:rPr lang="zh-CN" altLang="zh-CN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对多家企业集中开展的服务项目请提供开展服务的活动通知（复印件）、服务对象名单、工作总结等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。</a:t>
            </a:r>
            <a:endParaRPr lang="zh-CN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、</a:t>
            </a:r>
            <a:r>
              <a:rPr lang="zh-CN" altLang="zh-CN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对单一企业提供的服务项目请提供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服务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对象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名单（与服务项目申报表对应）</a:t>
            </a: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3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、工作总结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981200" y="3657600"/>
          <a:ext cx="6781800" cy="1143000"/>
        </p:xfrm>
        <a:graphic>
          <a:graphicData uri="http://schemas.openxmlformats.org/drawingml/2006/table">
            <a:tbl>
              <a:tblPr/>
              <a:tblGrid>
                <a:gridCol w="2133600"/>
                <a:gridCol w="1371600"/>
                <a:gridCol w="1371600"/>
                <a:gridCol w="1905000"/>
              </a:tblGrid>
              <a:tr h="5516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服务对象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联系方式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服务时间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服务项目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1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**</a:t>
                      </a: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贸易（上海）有限公司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kumimoji="1" lang="en-US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13/03-13/06</a:t>
                      </a:r>
                      <a:endParaRPr kumimoji="1" lang="zh-CN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财务、税务咨询服务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290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申报材料清单</a:t>
            </a:r>
          </a:p>
        </p:txBody>
      </p:sp>
      <p:pic>
        <p:nvPicPr>
          <p:cNvPr id="14340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2160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流程图: 可选过程 11"/>
          <p:cNvSpPr>
            <a:spLocks noChangeArrowheads="1"/>
          </p:cNvSpPr>
          <p:nvPr/>
        </p:nvSpPr>
        <p:spPr bwMode="auto">
          <a:xfrm>
            <a:off x="2057400" y="1981200"/>
            <a:ext cx="5562600" cy="24384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七、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2013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年服务开展情况</a:t>
            </a:r>
          </a:p>
          <a:p>
            <a:pPr algn="l"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      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列明当年业务情况、业务标准、客户评价。</a:t>
            </a: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290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申报材料清单</a:t>
            </a:r>
          </a:p>
        </p:txBody>
      </p:sp>
      <p:pic>
        <p:nvPicPr>
          <p:cNvPr id="15364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2160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流程图: 可选过程 11"/>
          <p:cNvSpPr>
            <a:spLocks noChangeArrowheads="1"/>
          </p:cNvSpPr>
          <p:nvPr/>
        </p:nvSpPr>
        <p:spPr bwMode="auto">
          <a:xfrm>
            <a:off x="1905000" y="1524000"/>
            <a:ext cx="7086600" cy="47244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八、项目收支凭证等证明材料</a:t>
            </a: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1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收费标准与市场价格对比</a:t>
            </a: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单位名称：</a:t>
            </a: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 eaLnBrk="0" hangingPunct="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tabLst>
                <a:tab pos="800100" algn="l"/>
                <a:tab pos="5267325" algn="r"/>
              </a:tabLs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、收支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凭证（服务项目收入与支出的合同、发票、银行收支凭证等）</a:t>
            </a:r>
            <a:endParaRPr lang="zh-CN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057400" y="3429000"/>
          <a:ext cx="6781803" cy="1734321"/>
        </p:xfrm>
        <a:graphic>
          <a:graphicData uri="http://schemas.openxmlformats.org/drawingml/2006/table">
            <a:tbl>
              <a:tblPr/>
              <a:tblGrid>
                <a:gridCol w="609600"/>
                <a:gridCol w="1295400"/>
                <a:gridCol w="1295400"/>
                <a:gridCol w="1447800"/>
                <a:gridCol w="1143000"/>
                <a:gridCol w="990603"/>
              </a:tblGrid>
              <a:tr h="551679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序号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服务项目名称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服务价格（元）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市场同类服务提供单位名称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服务价格（元）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zh-CN" altLang="en-US" sz="14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联系电话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132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zh-CN" sz="1400" b="1" kern="1200" dirty="0" smtClean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kumimoji="1" lang="zh-CN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zh-CN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zh-CN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1321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kumimoji="1" lang="zh-CN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kumimoji="1" lang="en-US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kumimoji="1" lang="en-US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en-US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zh-CN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zh-CN" altLang="en-US" sz="1400" b="1" kern="1200" dirty="0">
                        <a:solidFill>
                          <a:srgbClr val="00206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290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申报材料清单</a:t>
            </a:r>
          </a:p>
        </p:txBody>
      </p:sp>
      <p:pic>
        <p:nvPicPr>
          <p:cNvPr id="16388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2160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流程图: 可选过程 11"/>
          <p:cNvSpPr>
            <a:spLocks noChangeArrowheads="1"/>
          </p:cNvSpPr>
          <p:nvPr/>
        </p:nvSpPr>
        <p:spPr bwMode="auto">
          <a:xfrm>
            <a:off x="2057400" y="1981200"/>
            <a:ext cx="6553200" cy="24384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九、对上述材料真实性负责的声明</a:t>
            </a: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我单位声明：此次申报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2014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年中小企业发展专项资金，所提交的申报材料均真实、合法。如有不实之处，愿负相应的法律责任，并承担由此产生的一切后果。</a:t>
            </a: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766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申报流程</a:t>
            </a:r>
          </a:p>
        </p:txBody>
      </p:sp>
      <p:sp>
        <p:nvSpPr>
          <p:cNvPr id="8" name="流程图: 可选过程 11"/>
          <p:cNvSpPr>
            <a:spLocks noChangeArrowheads="1"/>
          </p:cNvSpPr>
          <p:nvPr/>
        </p:nvSpPr>
        <p:spPr bwMode="auto">
          <a:xfrm>
            <a:off x="1905000" y="1524000"/>
            <a:ext cx="6781800" cy="51054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altLang="en-US" sz="1600" b="1" dirty="0" smtClean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altLang="en-US" sz="1600" b="1" dirty="0" smtClean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申报过程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如下：</a:t>
            </a: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A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、登录上海市中小商贸流通企业公共服务平台网站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test.testpv.com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在</a:t>
            </a:r>
            <a:r>
              <a:rPr lang="zh-CN" altLang="en-US" sz="1600" dirty="0" smtClean="0">
                <a:hlinkClick r:id="rId2" tooltip="服务机构申请资料模板下载"/>
              </a:rPr>
              <a:t>服务</a:t>
            </a:r>
            <a:r>
              <a:rPr lang="zh-CN" altLang="en-US" sz="1600" dirty="0">
                <a:hlinkClick r:id="rId2" tooltip="服务机构申请资料模板下载"/>
              </a:rPr>
              <a:t>机构申请资料模板</a:t>
            </a:r>
            <a:r>
              <a:rPr lang="zh-CN" altLang="en-US" sz="1600" dirty="0" smtClean="0">
                <a:hlinkClick r:id="rId2" tooltip="服务机构申请资料模板下载"/>
              </a:rPr>
              <a:t>下载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中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进行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申报材料的下载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/>
            </a:r>
            <a:b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</a:b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B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、填写上海市中小企业服务机构备案协议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/>
            </a:r>
            <a:b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</a:b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C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、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签字盖章后的备案协议快递到上海市电子商务促进中心，地址：中山南路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1088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号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4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楼（有效期截止到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2014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年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5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月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13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日，以快递到达日期为准）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/>
            </a:r>
            <a:b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</a:b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D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、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填写电子版申请材料并邮件发送到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  <a:hlinkClick r:id="rId3"/>
              </a:rPr>
              <a:t>info@tpsha.gov.cn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，查阅电子版批复意见，经审核通过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后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将电子申报材料打印、盖章，纸质材料报送至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上海市商务委</a:t>
            </a:r>
            <a:endParaRPr lang="en-US" altLang="zh-CN" sz="1600" b="1" dirty="0" smtClean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地址：上海市浦东新区世博村路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300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号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7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号楼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604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室，中小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商贸流通企业服务体系项目联系人：陈海蓉 联系电话：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23110682     13606678898</a:t>
            </a:r>
            <a:endParaRPr lang="zh-CN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/>
            </a:r>
            <a:b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</a:b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  <p:pic>
        <p:nvPicPr>
          <p:cNvPr id="18437" name="Picture 2" descr="C:\Users\owner\AppData\Local\Microsoft\Windows\Temporary Internet Files\Content.IE5\IYBM0NAU\MC90043482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290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</a:t>
            </a:r>
            <a:r>
              <a:rPr kumimoji="0" lang="zh-CN" altLang="en-US" sz="3200" b="1" kern="0" dirty="0" smtClean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的注意点：</a:t>
            </a:r>
            <a:endParaRPr kumimoji="0" lang="zh-CN" altLang="en-US" sz="3200" b="1" kern="0" dirty="0">
              <a:solidFill>
                <a:srgbClr val="D00000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1508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2160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流程图: 可选过程 11"/>
          <p:cNvSpPr>
            <a:spLocks noChangeArrowheads="1"/>
          </p:cNvSpPr>
          <p:nvPr/>
        </p:nvSpPr>
        <p:spPr bwMode="auto">
          <a:xfrm>
            <a:off x="1905000" y="1676400"/>
            <a:ext cx="6705600" cy="37338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1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、企业申报的服务对象必须是中小商贸流通企业。</a:t>
            </a: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、实际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服务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内容应该和支持服务内容一致，且被服务企业情况要详细填写，商务部需要判断有多少企业得到申请者的服务。</a:t>
            </a: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3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、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服务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支出的成本能够说明是为该项目服务而支出的第三方成本（例如支出的发票上有该项目的名称、有对外合作的第三方合同等）。</a:t>
            </a:r>
            <a:endParaRPr lang="en-US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35"/>
          <p:cNvSpPr>
            <a:spLocks noGrp="1" noChangeArrowheads="1"/>
          </p:cNvSpPr>
          <p:nvPr>
            <p:ph type="title"/>
          </p:nvPr>
        </p:nvSpPr>
        <p:spPr>
          <a:xfrm>
            <a:off x="2133600" y="2133600"/>
            <a:ext cx="6400800" cy="1524000"/>
          </a:xfrm>
        </p:spPr>
        <p:txBody>
          <a:bodyPr/>
          <a:lstStyle/>
          <a:p>
            <a:pPr algn="ctr">
              <a:defRPr/>
            </a:pPr>
            <a:r>
              <a:rPr lang="zh-CN" alt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谢谢</a:t>
            </a:r>
            <a:r>
              <a:rPr lang="en-US" altLang="zh-CN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zh-CN" altLang="en-US" sz="6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79" name="Oval 39"/>
          <p:cNvSpPr>
            <a:spLocks noChangeArrowheads="1"/>
          </p:cNvSpPr>
          <p:nvPr/>
        </p:nvSpPr>
        <p:spPr bwMode="auto">
          <a:xfrm>
            <a:off x="3810000" y="4267200"/>
            <a:ext cx="3124200" cy="1828800"/>
          </a:xfrm>
          <a:prstGeom prst="ellipse">
            <a:avLst/>
          </a:prstGeom>
          <a:noFill/>
          <a:ln w="635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5"/>
          <p:cNvSpPr>
            <a:spLocks noGrp="1" noChangeArrowheads="1"/>
          </p:cNvSpPr>
          <p:nvPr>
            <p:ph type="title"/>
          </p:nvPr>
        </p:nvSpPr>
        <p:spPr>
          <a:xfrm>
            <a:off x="3124200" y="228600"/>
            <a:ext cx="4267200" cy="906463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rgbClr val="D00000"/>
                </a:solidFill>
                <a:effectLst/>
              </a:rPr>
              <a:t>相关法律法规与文件</a:t>
            </a:r>
          </a:p>
        </p:txBody>
      </p:sp>
      <p:sp>
        <p:nvSpPr>
          <p:cNvPr id="35878" name="Oval 38"/>
          <p:cNvSpPr>
            <a:spLocks noChangeArrowheads="1"/>
          </p:cNvSpPr>
          <p:nvPr/>
        </p:nvSpPr>
        <p:spPr bwMode="auto">
          <a:xfrm>
            <a:off x="2743200" y="4419600"/>
            <a:ext cx="1219200" cy="1143000"/>
          </a:xfrm>
          <a:prstGeom prst="ellipse">
            <a:avLst/>
          </a:prstGeom>
          <a:noFill/>
          <a:ln w="635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17" name="圆角矩形 16"/>
          <p:cNvSpPr/>
          <p:nvPr/>
        </p:nvSpPr>
        <p:spPr bwMode="auto">
          <a:xfrm>
            <a:off x="2133600" y="4800600"/>
            <a:ext cx="6248400" cy="990600"/>
          </a:xfrm>
          <a:prstGeom prst="roundRect">
            <a:avLst/>
          </a:prstGeom>
          <a:gradFill>
            <a:gsLst>
              <a:gs pos="0">
                <a:schemeClr val="accent3">
                  <a:lumMod val="9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l">
              <a:defRPr/>
            </a:pPr>
            <a:r>
              <a:rPr lang="en-US" altLang="zh-CN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《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关于印发中小企业划型标准规定的通知</a:t>
            </a:r>
            <a:r>
              <a:rPr lang="en-US" altLang="zh-CN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》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（工信部联企业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[2011]300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号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j-ea"/>
                <a:ea typeface="+mj-ea"/>
              </a:rPr>
              <a:t>）</a:t>
            </a:r>
          </a:p>
        </p:txBody>
      </p:sp>
      <p:sp>
        <p:nvSpPr>
          <p:cNvPr id="18" name="圆角矩形 17"/>
          <p:cNvSpPr/>
          <p:nvPr/>
        </p:nvSpPr>
        <p:spPr bwMode="auto">
          <a:xfrm>
            <a:off x="2057400" y="3124200"/>
            <a:ext cx="6324600" cy="1143000"/>
          </a:xfrm>
          <a:prstGeom prst="roundRect">
            <a:avLst/>
          </a:prstGeom>
          <a:gradFill>
            <a:gsLst>
              <a:gs pos="0">
                <a:schemeClr val="accent3">
                  <a:lumMod val="9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l">
              <a:lnSpc>
                <a:spcPts val="2000"/>
              </a:lnSpc>
              <a:defRPr/>
            </a:pPr>
            <a:r>
              <a:rPr lang="en-US" altLang="zh-CN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《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关于做好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2014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年中小企业发展专项资金商贸服务项目申报工作的通知</a:t>
            </a:r>
            <a:r>
              <a:rPr lang="en-US" altLang="zh-CN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》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（商办财函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[2014]155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号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j-ea"/>
                <a:ea typeface="+mj-ea"/>
              </a:rPr>
              <a:t>）</a:t>
            </a:r>
            <a:endParaRPr lang="zh-CN" altLang="en-US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1828800" y="12954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22" name="圆角矩形 21"/>
          <p:cNvSpPr/>
          <p:nvPr/>
        </p:nvSpPr>
        <p:spPr bwMode="auto">
          <a:xfrm>
            <a:off x="2057400" y="1676400"/>
            <a:ext cx="6324600" cy="990600"/>
          </a:xfrm>
          <a:prstGeom prst="roundRect">
            <a:avLst/>
          </a:prstGeom>
          <a:gradFill>
            <a:gsLst>
              <a:gs pos="0">
                <a:schemeClr val="accent3">
                  <a:lumMod val="9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 altLang="zh-CN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《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中小企业发展专项资金管理暂行办法</a:t>
            </a:r>
            <a:r>
              <a:rPr lang="en-US" altLang="zh-CN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》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（财企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[2014]38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j-ea"/>
                <a:ea typeface="+mj-ea"/>
              </a:rPr>
              <a:t>号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j-ea"/>
                <a:ea typeface="+mj-ea"/>
              </a:rPr>
              <a:t>）</a:t>
            </a:r>
            <a:endParaRPr lang="zh-CN" altLang="en-US" sz="1600" b="1" dirty="0">
              <a:solidFill>
                <a:srgbClr val="002060"/>
              </a:solidFill>
              <a:effectLst/>
              <a:latin typeface="+mj-ea"/>
              <a:ea typeface="+mj-ea"/>
            </a:endParaRPr>
          </a:p>
        </p:txBody>
      </p:sp>
      <p:pic>
        <p:nvPicPr>
          <p:cNvPr id="4104" name="Picture 19" descr="C:\Users\owner\AppData\Local\Microsoft\Windows\Temporary Internet Files\Content.IE5\F0WQW6I4\MC9003392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52400"/>
            <a:ext cx="10668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52600" y="0"/>
            <a:ext cx="5791200" cy="1219200"/>
          </a:xfrm>
        </p:spPr>
        <p:txBody>
          <a:bodyPr/>
          <a:lstStyle/>
          <a:p>
            <a:r>
              <a:rPr lang="en-US" altLang="en-US" sz="3200" b="1" dirty="0" smtClean="0">
                <a:solidFill>
                  <a:srgbClr val="D00000"/>
                </a:solidFill>
                <a:effectLst/>
              </a:rPr>
              <a:t>2014</a:t>
            </a:r>
            <a:r>
              <a:rPr lang="zh-CN" altLang="en-US" sz="3200" b="1" dirty="0" smtClean="0">
                <a:solidFill>
                  <a:srgbClr val="D00000"/>
                </a:solidFill>
                <a:effectLst/>
              </a:rPr>
              <a:t>年中小商贸流通企业服务体系项目申报</a:t>
            </a:r>
            <a:r>
              <a:rPr lang="en-US" altLang="en-US" sz="3200" b="1" dirty="0" smtClean="0">
                <a:solidFill>
                  <a:srgbClr val="D00000"/>
                </a:solidFill>
                <a:effectLst/>
              </a:rPr>
              <a:t>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F41F1-F3ED-4C6B-A6C4-46A0804DA354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133600" y="1676400"/>
            <a:ext cx="5105400" cy="1033920"/>
            <a:chOff x="1295406" y="838199"/>
            <a:chExt cx="4480560" cy="1033920"/>
          </a:xfrm>
        </p:grpSpPr>
        <p:sp>
          <p:nvSpPr>
            <p:cNvPr id="8" name="圆角矩形 7"/>
            <p:cNvSpPr/>
            <p:nvPr/>
          </p:nvSpPr>
          <p:spPr>
            <a:xfrm>
              <a:off x="1295406" y="838199"/>
              <a:ext cx="4480560" cy="1033920"/>
            </a:xfrm>
            <a:prstGeom prst="round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圆角矩形 4"/>
            <p:cNvSpPr/>
            <p:nvPr/>
          </p:nvSpPr>
          <p:spPr>
            <a:xfrm>
              <a:off x="1345878" y="888671"/>
              <a:ext cx="4379616" cy="9329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9355" tIns="0" rIns="169355" bIns="0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kern="1200" dirty="0" smtClean="0">
                  <a:solidFill>
                    <a:srgbClr val="002060"/>
                  </a:solidFill>
                  <a:effectLst/>
                </a:rPr>
                <a:t>（一）中小商贸流通企业服务体系项目。</a:t>
              </a:r>
              <a:endParaRPr lang="zh-CN" altLang="en-US" sz="2000" b="1" kern="1200" dirty="0">
                <a:solidFill>
                  <a:srgbClr val="002060"/>
                </a:solidFill>
                <a:effectLst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133600" y="4953000"/>
            <a:ext cx="5181600" cy="1119113"/>
            <a:chOff x="1752603" y="152399"/>
            <a:chExt cx="4480560" cy="1119113"/>
          </a:xfrm>
        </p:grpSpPr>
        <p:sp>
          <p:nvSpPr>
            <p:cNvPr id="11" name="圆角矩形 10"/>
            <p:cNvSpPr/>
            <p:nvPr/>
          </p:nvSpPr>
          <p:spPr>
            <a:xfrm>
              <a:off x="1752603" y="152399"/>
              <a:ext cx="4480560" cy="1119113"/>
            </a:xfrm>
            <a:prstGeom prst="round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圆角矩形 4"/>
            <p:cNvSpPr/>
            <p:nvPr/>
          </p:nvSpPr>
          <p:spPr>
            <a:xfrm>
              <a:off x="1807234" y="207030"/>
              <a:ext cx="4371298" cy="10098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9355" tIns="0" rIns="169355" bIns="0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dirty="0" smtClean="0">
                  <a:solidFill>
                    <a:srgbClr val="002060"/>
                  </a:solidFill>
                  <a:effectLst/>
                </a:rPr>
                <a:t>（三）中小企业国内贸易信用险奖励项目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133600" y="3276600"/>
            <a:ext cx="5181600" cy="1143000"/>
            <a:chOff x="1920239" y="0"/>
            <a:chExt cx="4480560" cy="1171223"/>
          </a:xfrm>
        </p:grpSpPr>
        <p:sp>
          <p:nvSpPr>
            <p:cNvPr id="14" name="圆角矩形 13"/>
            <p:cNvSpPr/>
            <p:nvPr/>
          </p:nvSpPr>
          <p:spPr>
            <a:xfrm>
              <a:off x="1920239" y="0"/>
              <a:ext cx="4480560" cy="1171223"/>
            </a:xfrm>
            <a:prstGeom prst="round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圆角矩形 4"/>
            <p:cNvSpPr/>
            <p:nvPr/>
          </p:nvSpPr>
          <p:spPr>
            <a:xfrm>
              <a:off x="1977413" y="57174"/>
              <a:ext cx="4366212" cy="1056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9355" tIns="0" rIns="169355" bIns="0" numCol="1" spcCol="1270" anchor="ctr" anchorCtr="0">
              <a:noAutofit/>
            </a:bodyPr>
            <a:lstStyle/>
            <a:p>
              <a:pPr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dirty="0" smtClean="0">
                  <a:solidFill>
                    <a:srgbClr val="002060"/>
                  </a:solidFill>
                  <a:effectLst/>
                </a:rPr>
                <a:t>（二）中小企业重点展会补助项目。</a:t>
              </a:r>
            </a:p>
          </p:txBody>
        </p:sp>
      </p:grp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5000" y="0"/>
            <a:ext cx="5410200" cy="1219200"/>
          </a:xfrm>
        </p:spPr>
        <p:txBody>
          <a:bodyPr/>
          <a:lstStyle/>
          <a:p>
            <a:r>
              <a:rPr lang="zh-CN" altLang="zh-CN" sz="3200" b="1" dirty="0" smtClean="0">
                <a:solidFill>
                  <a:srgbClr val="D00000"/>
                </a:solidFill>
                <a:effectLst/>
              </a:rPr>
              <a:t>中小商贸流通企业服务体系项目申报</a:t>
            </a:r>
            <a:endParaRPr lang="zh-CN" altLang="en-US" sz="3200" b="1" dirty="0">
              <a:solidFill>
                <a:srgbClr val="D00000"/>
              </a:solidFill>
              <a:effectLst/>
            </a:endParaRPr>
          </a:p>
        </p:txBody>
      </p:sp>
      <p:graphicFrame>
        <p:nvGraphicFramePr>
          <p:cNvPr id="5" name="SmartArt 占位符 4"/>
          <p:cNvGraphicFramePr>
            <a:graphicFrameLocks noGrp="1"/>
          </p:cNvGraphicFramePr>
          <p:nvPr>
            <p:ph type="dgm" idx="1"/>
          </p:nvPr>
        </p:nvGraphicFramePr>
        <p:xfrm>
          <a:off x="1905000" y="1676400"/>
          <a:ext cx="6019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F41F1-F3ED-4C6B-A6C4-46A0804DA354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52800" y="152400"/>
            <a:ext cx="3429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支持内容及标准</a:t>
            </a:r>
            <a:r>
              <a:rPr kumimoji="0" lang="en-US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:</a:t>
            </a:r>
            <a:endParaRPr kumimoji="0" lang="zh-CN" altLang="en-US" sz="3200" b="1" kern="0" dirty="0">
              <a:solidFill>
                <a:srgbClr val="D00000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5124" name="流程图: 可选过程 11"/>
          <p:cNvSpPr>
            <a:spLocks noChangeArrowheads="1"/>
          </p:cNvSpPr>
          <p:nvPr/>
        </p:nvSpPr>
        <p:spPr bwMode="auto">
          <a:xfrm>
            <a:off x="1981200" y="1524000"/>
            <a:ext cx="6248400" cy="19812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采取无偿资助方式，对中小商贸流通企业公共服务平台实施的服务场地改造、软硬件设备及服务设施购置等提升服务能力的建设项目，按照不超过项目总投资额的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30%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给予补助，每个项目补助额度最高不超过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500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万元。</a:t>
            </a:r>
          </a:p>
        </p:txBody>
      </p:sp>
      <p:sp>
        <p:nvSpPr>
          <p:cNvPr id="8" name="流程图: 可选过程 11"/>
          <p:cNvSpPr>
            <a:spLocks noChangeArrowheads="1"/>
          </p:cNvSpPr>
          <p:nvPr/>
        </p:nvSpPr>
        <p:spPr bwMode="auto">
          <a:xfrm>
            <a:off x="1981200" y="3733800"/>
            <a:ext cx="6248400" cy="24384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采取业务奖励方式，对服务平台或机构为中小商贸流通企业提供的信息咨询、管理提升、电子商务、市场开拓、融资对接、创业辅导、集采分销、商业特许经营、品牌建设等服务项目，综合考虑其服务中小企业数量、收费标准、客户满意度等因素，按照不超过年度实际运营成本的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40%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给予奖励，每个项目奖励额度最高不超过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500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万元。</a:t>
            </a:r>
          </a:p>
        </p:txBody>
      </p:sp>
      <p:pic>
        <p:nvPicPr>
          <p:cNvPr id="6150" name="Picture 2" descr="C:\Users\owner\AppData\Local\Microsoft\Windows\Temporary Internet Files\Content.IE5\DDKI4S3Z\MC9001952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0"/>
            <a:ext cx="11969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28800" y="304800"/>
            <a:ext cx="594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sz="2000" b="1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2014</a:t>
            </a:r>
            <a:r>
              <a:rPr lang="zh-CN" altLang="en-US" sz="2000" b="1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年中小商贸流通企业服务体系项目</a:t>
            </a:r>
            <a:r>
              <a:rPr lang="zh-CN" altLang="en-US" sz="2000" b="1" dirty="0" smtClean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申报（</a:t>
            </a:r>
            <a:r>
              <a:rPr lang="zh-CN" altLang="zh-CN" sz="2000" b="1" dirty="0" smtClean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申请服务项目奖励的服务平台或机构</a:t>
            </a:r>
            <a:r>
              <a:rPr lang="zh-CN" altLang="en-US" sz="2000" b="1" dirty="0" smtClean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）</a:t>
            </a:r>
            <a:r>
              <a:rPr lang="en-US" altLang="en-US" sz="2000" b="1" dirty="0" smtClean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:</a:t>
            </a:r>
            <a:endParaRPr lang="zh-CN" altLang="en-US" sz="2000" b="1" dirty="0">
              <a:solidFill>
                <a:srgbClr val="D00000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5124" name="流程图: 可选过程 11"/>
          <p:cNvSpPr>
            <a:spLocks noChangeArrowheads="1"/>
          </p:cNvSpPr>
          <p:nvPr/>
        </p:nvSpPr>
        <p:spPr bwMode="auto">
          <a:xfrm>
            <a:off x="1828800" y="2209800"/>
            <a:ext cx="6553200" cy="38862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zh-CN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 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1.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具有独立法人资格，从业人员不少于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10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人，其中从事中小企业服务专业人员、大学及中级以上职称人员比例均占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60%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以上；</a:t>
            </a: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2.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具备必要的服务设施和固定的服务场所；</a:t>
            </a: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3.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具有完整的服务规程和健全的财务管理制度；</a:t>
            </a: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4.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申请奖励的服务机构需具备从事相关服务业务的资质（资格），并在当地中小商贸流通企业公共服务平台备案。</a:t>
            </a:r>
          </a:p>
        </p:txBody>
      </p:sp>
      <p:sp>
        <p:nvSpPr>
          <p:cNvPr id="5125" name="矩形标注 5"/>
          <p:cNvSpPr>
            <a:spLocks noChangeArrowheads="1"/>
          </p:cNvSpPr>
          <p:nvPr/>
        </p:nvSpPr>
        <p:spPr bwMode="auto">
          <a:xfrm>
            <a:off x="1905000" y="1371600"/>
            <a:ext cx="6172200" cy="6096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zh-CN" altLang="zh-CN" sz="2200" dirty="0" smtClean="0">
                <a:solidFill>
                  <a:srgbClr val="002060"/>
                </a:solidFill>
                <a:effectLst/>
              </a:rPr>
              <a:t>申请服务项目奖励的服务平台或机构</a:t>
            </a:r>
            <a:r>
              <a:rPr lang="zh-CN" altLang="en-US" sz="2200" dirty="0" smtClean="0">
                <a:solidFill>
                  <a:srgbClr val="002060"/>
                </a:solidFill>
                <a:effectLst/>
              </a:rPr>
              <a:t>申报</a:t>
            </a:r>
            <a:r>
              <a:rPr lang="zh-CN" altLang="en-US" sz="2200" dirty="0">
                <a:solidFill>
                  <a:srgbClr val="002060"/>
                </a:solidFill>
                <a:effectLst/>
              </a:rPr>
              <a:t>条件</a:t>
            </a:r>
            <a:r>
              <a:rPr lang="en-US" altLang="zh-CN" sz="2200" dirty="0">
                <a:solidFill>
                  <a:srgbClr val="002060"/>
                </a:solidFill>
                <a:effectLst/>
              </a:rPr>
              <a:t>:</a:t>
            </a:r>
            <a:endParaRPr lang="zh-CN" altLang="en-US" sz="22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946B3-00C9-4EAF-9BB2-12E560CDA980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5410200" cy="762000"/>
          </a:xfrm>
        </p:spPr>
        <p:txBody>
          <a:bodyPr/>
          <a:lstStyle/>
          <a:p>
            <a:pPr eaLnBrk="1" hangingPunct="1"/>
            <a:r>
              <a:rPr lang="zh-CN" altLang="en-US" sz="3200" b="1" dirty="0" smtClean="0">
                <a:solidFill>
                  <a:srgbClr val="D00000"/>
                </a:solidFill>
                <a:effectLst/>
                <a:ea typeface="宋体" pitchFamily="2" charset="-122"/>
              </a:rPr>
              <a:t>服务项目</a:t>
            </a:r>
            <a:r>
              <a:rPr lang="en-US" altLang="en-US" sz="3200" b="1" dirty="0" smtClean="0">
                <a:solidFill>
                  <a:srgbClr val="D00000"/>
                </a:solidFill>
                <a:effectLst/>
                <a:ea typeface="宋体" pitchFamily="2" charset="-122"/>
              </a:rPr>
              <a:t>:</a:t>
            </a:r>
            <a:endParaRPr lang="zh-CN" altLang="en-US" sz="3200" b="1" dirty="0" smtClean="0">
              <a:solidFill>
                <a:srgbClr val="D00000"/>
              </a:solidFill>
              <a:effectLst/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1752600" y="9144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11" name="横卷形 10"/>
          <p:cNvSpPr/>
          <p:nvPr/>
        </p:nvSpPr>
        <p:spPr bwMode="auto">
          <a:xfrm>
            <a:off x="2057400" y="914400"/>
            <a:ext cx="6096000" cy="1066800"/>
          </a:xfrm>
          <a:prstGeom prst="horizontalScroll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0" lvl="1">
              <a:defRPr/>
            </a:pPr>
            <a:endParaRPr lang="en-US" altLang="zh-CN" sz="1600" dirty="0">
              <a:solidFill>
                <a:srgbClr val="002060"/>
              </a:solidFill>
              <a:effectLst/>
              <a:latin typeface="Arial" charset="0"/>
            </a:endParaRPr>
          </a:p>
          <a:p>
            <a:pPr marL="0" lvl="1"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kumimoji="0" lang="en-US" altLang="zh-CN" sz="1600" kern="0" dirty="0">
              <a:solidFill>
                <a:schemeClr val="tx1"/>
              </a:solidFill>
              <a:effectLst/>
              <a:latin typeface="+mn-lt"/>
              <a:ea typeface="+mn-ea"/>
            </a:endParaRPr>
          </a:p>
          <a:p>
            <a:pPr marL="0" lvl="1" algn="l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zh-CN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申请奖励的服务项目，服务的发生期在</a:t>
            </a:r>
            <a:r>
              <a:rPr lang="en-US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2013</a:t>
            </a:r>
            <a:r>
              <a:rPr lang="zh-CN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年</a:t>
            </a:r>
            <a:r>
              <a:rPr lang="en-US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1</a:t>
            </a:r>
            <a:r>
              <a:rPr lang="zh-CN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月</a:t>
            </a:r>
            <a:r>
              <a:rPr lang="en-US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1</a:t>
            </a:r>
            <a:r>
              <a:rPr lang="zh-CN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日至</a:t>
            </a:r>
            <a:r>
              <a:rPr lang="en-US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2013</a:t>
            </a:r>
            <a:r>
              <a:rPr lang="zh-CN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年</a:t>
            </a:r>
            <a:r>
              <a:rPr lang="en-US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12</a:t>
            </a:r>
            <a:r>
              <a:rPr lang="zh-CN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月</a:t>
            </a:r>
            <a:r>
              <a:rPr lang="en-US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31</a:t>
            </a:r>
            <a:r>
              <a:rPr lang="zh-CN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日，已获得财政支持的项目除外。主要服务项目包括</a:t>
            </a:r>
            <a:r>
              <a:rPr lang="en-US" altLang="zh-CN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:</a:t>
            </a:r>
            <a:r>
              <a:rPr lang="zh-CN" altLang="en-US" sz="1600" dirty="0">
                <a:solidFill>
                  <a:srgbClr val="002060"/>
                </a:solidFill>
                <a:effectLst/>
                <a:latin typeface="+mn-ea"/>
                <a:ea typeface="+mn-ea"/>
              </a:rPr>
              <a:t>    </a:t>
            </a:r>
            <a:endParaRPr lang="en-US" altLang="zh-CN" sz="1600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marL="0" lvl="1"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CN" altLang="en-US" sz="1600" kern="0" dirty="0">
                <a:solidFill>
                  <a:schemeClr val="tx1"/>
                </a:solidFill>
                <a:effectLst/>
                <a:latin typeface="+mn-lt"/>
                <a:ea typeface="+mn-ea"/>
              </a:rPr>
              <a:t> </a:t>
            </a:r>
            <a:endParaRPr kumimoji="0" lang="en-US" altLang="zh-CN" sz="1600" kern="0" dirty="0">
              <a:solidFill>
                <a:schemeClr val="tx1"/>
              </a:solidFill>
              <a:effectLst/>
              <a:latin typeface="+mn-lt"/>
              <a:ea typeface="+mn-ea"/>
            </a:endParaRPr>
          </a:p>
          <a:p>
            <a:pPr>
              <a:defRPr/>
            </a:pPr>
            <a:endParaRPr lang="zh-CN" altLang="en-US" sz="1600" dirty="0">
              <a:latin typeface="Arial" charset="0"/>
            </a:endParaRPr>
          </a:p>
        </p:txBody>
      </p:sp>
      <p:sp>
        <p:nvSpPr>
          <p:cNvPr id="17" name="圆角矩形 16"/>
          <p:cNvSpPr/>
          <p:nvPr/>
        </p:nvSpPr>
        <p:spPr bwMode="auto">
          <a:xfrm>
            <a:off x="1905000" y="1981200"/>
            <a:ext cx="6781800" cy="4572000"/>
          </a:xfrm>
          <a:prstGeom prst="roundRect">
            <a:avLst/>
          </a:prstGeom>
          <a:gradFill>
            <a:gsLst>
              <a:gs pos="0">
                <a:schemeClr val="bg1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l">
              <a:defRPr/>
            </a:pPr>
            <a:r>
              <a:rPr lang="en-US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1.</a:t>
            </a:r>
            <a:r>
              <a:rPr lang="zh-CN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信息咨询。重点支持开展中小商贸流通企业发展情况的统计监测与分析发布，为中小商贸流通企业提供政策、法律、财税、管理等咨询辅导等服务活动。</a:t>
            </a:r>
          </a:p>
          <a:p>
            <a:pPr algn="l">
              <a:defRPr/>
            </a:pPr>
            <a:r>
              <a:rPr lang="en-US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2.</a:t>
            </a:r>
            <a:r>
              <a:rPr lang="zh-CN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管理提升。重点支持开展对经营者和业务人员的专业化培训、讲座等服务活动。</a:t>
            </a:r>
          </a:p>
          <a:p>
            <a:pPr algn="l">
              <a:defRPr/>
            </a:pPr>
            <a:r>
              <a:rPr lang="en-US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3.</a:t>
            </a:r>
            <a:r>
              <a:rPr lang="zh-CN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电子商务。重点支持为中小商贸流通企业提供网络营销、网络销售咨询辅导等服务活动。</a:t>
            </a:r>
          </a:p>
          <a:p>
            <a:pPr algn="l">
              <a:defRPr/>
            </a:pPr>
            <a:r>
              <a:rPr lang="en-US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4.</a:t>
            </a:r>
            <a:r>
              <a:rPr lang="zh-CN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市场开拓。重点支持举办中小商贸流通企业参加各类促销活动所需的组织、宣传费用。</a:t>
            </a:r>
          </a:p>
          <a:p>
            <a:pPr algn="l">
              <a:defRPr/>
            </a:pPr>
            <a:r>
              <a:rPr lang="en-US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5.</a:t>
            </a:r>
            <a:r>
              <a:rPr lang="zh-CN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融资对接。重点支持组织中小商贸流通企业与银行、担保、典当、融资租赁、商业保理等机构对接所产生的组织、宣传费用；为中小商贸流通企业提供信用评价等服务活动。</a:t>
            </a:r>
          </a:p>
          <a:p>
            <a:pPr algn="l">
              <a:defRPr/>
            </a:pPr>
            <a:r>
              <a:rPr lang="en-US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6.</a:t>
            </a:r>
            <a:r>
              <a:rPr lang="zh-CN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创业辅导。重点支持为拟创业人员提供创业信息、创业辅导、政务代理等服务活动。</a:t>
            </a:r>
          </a:p>
          <a:p>
            <a:pPr algn="l">
              <a:defRPr/>
            </a:pPr>
            <a:r>
              <a:rPr lang="en-US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7.</a:t>
            </a:r>
            <a:r>
              <a:rPr lang="zh-CN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集采分销。重点支持组织中小商贸流通企业开展联合采购、统一分销、共同配送等服务所需的组织费用。</a:t>
            </a:r>
          </a:p>
          <a:p>
            <a:pPr algn="l">
              <a:defRPr/>
            </a:pPr>
            <a:r>
              <a:rPr lang="en-US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8.</a:t>
            </a:r>
            <a:r>
              <a:rPr lang="zh-CN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商业特许经营。重点支持为中小企业发展商业特许经营提供咨询和培训等服务活动。</a:t>
            </a:r>
          </a:p>
          <a:p>
            <a:pPr algn="l">
              <a:defRPr/>
            </a:pPr>
            <a:r>
              <a:rPr lang="en-US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9.</a:t>
            </a:r>
            <a:r>
              <a:rPr lang="zh-CN" altLang="en-US" dirty="0">
                <a:solidFill>
                  <a:srgbClr val="002060"/>
                </a:solidFill>
                <a:effectLst/>
                <a:latin typeface="+mn-ea"/>
                <a:ea typeface="+mn-ea"/>
              </a:rPr>
              <a:t>品牌建设。重点支持为中小商贸流通企业品牌化发展提供品牌设计、品牌规划、法律维权等咨询服务活动。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290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申报材料清单</a:t>
            </a:r>
          </a:p>
        </p:txBody>
      </p:sp>
      <p:sp>
        <p:nvSpPr>
          <p:cNvPr id="5124" name="流程图: 可选过程 11"/>
          <p:cNvSpPr>
            <a:spLocks noChangeArrowheads="1"/>
          </p:cNvSpPr>
          <p:nvPr/>
        </p:nvSpPr>
        <p:spPr bwMode="auto">
          <a:xfrm>
            <a:off x="1828800" y="1447800"/>
            <a:ext cx="5943600" cy="10668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一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、组织机构代码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证（盖章复印件）</a:t>
            </a:r>
            <a:endParaRPr lang="zh-CN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二、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营业执照（盖章复印件） </a:t>
            </a: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  <p:pic>
        <p:nvPicPr>
          <p:cNvPr id="8197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2160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905000" y="3733800"/>
          <a:ext cx="6553198" cy="1202348"/>
        </p:xfrm>
        <a:graphic>
          <a:graphicData uri="http://schemas.openxmlformats.org/drawingml/2006/table">
            <a:tbl>
              <a:tblPr/>
              <a:tblGrid>
                <a:gridCol w="685800"/>
                <a:gridCol w="762000"/>
                <a:gridCol w="762000"/>
                <a:gridCol w="762000"/>
                <a:gridCol w="838200"/>
                <a:gridCol w="762000"/>
                <a:gridCol w="874814"/>
                <a:gridCol w="1106384"/>
              </a:tblGrid>
              <a:tr h="601174">
                <a:tc>
                  <a:txBody>
                    <a:bodyPr/>
                    <a:lstStyle/>
                    <a:p>
                      <a:pPr algn="ctr" fontAlgn="b"/>
                      <a:r>
                        <a:rPr kumimoji="1" lang="zh-CN" altLang="en-US" sz="16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序号</a:t>
                      </a: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1" lang="zh-CN" altLang="en-US" sz="16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姓名</a:t>
                      </a: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1" lang="zh-CN" altLang="en-US" sz="16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性别</a:t>
                      </a: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1" lang="zh-CN" altLang="en-US" sz="16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年龄</a:t>
                      </a: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1" lang="zh-CN" altLang="en-US" sz="16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学历</a:t>
                      </a: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1" lang="zh-CN" altLang="en-US" sz="16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职务</a:t>
                      </a: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1" lang="zh-CN" altLang="en-US" sz="16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职称</a:t>
                      </a: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1" lang="zh-CN" altLang="en-US" sz="1600" b="1" kern="1200" dirty="0">
                          <a:solidFill>
                            <a:srgbClr val="00206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联系方式</a:t>
                      </a: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1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楷体_GB2312"/>
                        </a:rPr>
                        <a:t>　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latin typeface="楷体_GB2312"/>
                      </a:endParaRPr>
                    </a:p>
                  </a:txBody>
                  <a:tcPr marL="6814" marR="6814" marT="6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流程图: 可选过程 11"/>
          <p:cNvSpPr>
            <a:spLocks noChangeArrowheads="1"/>
          </p:cNvSpPr>
          <p:nvPr/>
        </p:nvSpPr>
        <p:spPr bwMode="auto">
          <a:xfrm>
            <a:off x="1905000" y="2895600"/>
            <a:ext cx="5867400" cy="5334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 三、从业人员名单 </a:t>
            </a: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752600" y="1219200"/>
            <a:ext cx="5903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29000" y="22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kumimoji="0" lang="zh-CN" altLang="en-US" sz="3200" b="1" kern="0" dirty="0">
                <a:solidFill>
                  <a:srgbClr val="D00000"/>
                </a:solidFill>
                <a:effectLst/>
                <a:latin typeface="+mj-lt"/>
                <a:ea typeface="+mj-ea"/>
                <a:cs typeface="+mj-cs"/>
              </a:rPr>
              <a:t>申报材料清单</a:t>
            </a:r>
          </a:p>
        </p:txBody>
      </p:sp>
      <p:sp>
        <p:nvSpPr>
          <p:cNvPr id="5124" name="流程图: 可选过程 11"/>
          <p:cNvSpPr>
            <a:spLocks noChangeArrowheads="1"/>
          </p:cNvSpPr>
          <p:nvPr/>
        </p:nvSpPr>
        <p:spPr bwMode="auto">
          <a:xfrm>
            <a:off x="1905000" y="1752600"/>
            <a:ext cx="6324600" cy="3810000"/>
          </a:xfrm>
          <a:prstGeom prst="flowChartAlternateProcess">
            <a:avLst/>
          </a:prstGeom>
          <a:solidFill>
            <a:schemeClr val="bg1">
              <a:alpha val="74901"/>
            </a:schemeClr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四、服务机构资质证明材料</a:t>
            </a: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1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、专业服务资质（资格）</a:t>
            </a: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例如：外资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委颁发的上海市涉外咨询专业机构</a:t>
            </a: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A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类资质</a:t>
            </a:r>
            <a:endParaRPr lang="en-US" altLang="zh-CN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2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、中小商贸流通企业公共服务平台备案</a:t>
            </a:r>
            <a:r>
              <a:rPr lang="zh-CN" altLang="en-US" sz="16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证明</a:t>
            </a:r>
            <a:endParaRPr lang="zh-CN" altLang="en-US" sz="1600" b="1" dirty="0">
              <a:solidFill>
                <a:srgbClr val="002060"/>
              </a:solidFill>
              <a:effectLst/>
              <a:latin typeface="+mn-ea"/>
              <a:ea typeface="+mn-ea"/>
            </a:endParaRPr>
          </a:p>
          <a:p>
            <a:pPr algn="l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(1)</a:t>
            </a:r>
            <a:r>
              <a:rPr lang="zh-CN" altLang="en-US" sz="16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备案登记表 </a:t>
            </a:r>
          </a:p>
        </p:txBody>
      </p:sp>
      <p:pic>
        <p:nvPicPr>
          <p:cNvPr id="9221" name="Picture 2" descr="C:\Users\owner\AppData\Local\Microsoft\Windows\Temporary Internet Files\Content.IE5\YQRS5UPK\MC900205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12160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4">
            <a:alpha val="75000"/>
          </a:srgbClr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华文行楷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4">
            <a:alpha val="75000"/>
          </a:srgbClr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华文行楷" pitchFamily="2" charset="-122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5428</TotalTime>
  <Words>1381</Words>
  <Application>Microsoft Office PowerPoint</Application>
  <PresentationFormat>全屏显示(4:3)</PresentationFormat>
  <Paragraphs>207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Proposal</vt:lpstr>
      <vt:lpstr>申请中小企业专项资金</vt:lpstr>
      <vt:lpstr>相关法律法规与文件</vt:lpstr>
      <vt:lpstr>2014年中小商贸流通企业服务体系项目申报:</vt:lpstr>
      <vt:lpstr>中小商贸流通企业服务体系项目申报</vt:lpstr>
      <vt:lpstr>幻灯片 5</vt:lpstr>
      <vt:lpstr>幻灯片 6</vt:lpstr>
      <vt:lpstr>服务项目: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谢谢!</vt:lpstr>
    </vt:vector>
  </TitlesOfParts>
  <Company>DONGJIN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SHANGHAI DONGJIN STATEMENT 2009</dc:title>
  <dc:subject>DONGJIN Experience Statement2009</dc:subject>
  <dc:creator>CARLO</dc:creator>
  <cp:lastModifiedBy>chen</cp:lastModifiedBy>
  <cp:revision>521</cp:revision>
  <cp:lastPrinted>1601-01-01T00:00:00Z</cp:lastPrinted>
  <dcterms:created xsi:type="dcterms:W3CDTF">1601-01-01T00:00:00Z</dcterms:created>
  <dcterms:modified xsi:type="dcterms:W3CDTF">2014-10-22T09:08:39Z</dcterms:modified>
  <cp:category>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完成日期">
    <vt:lpwstr>1</vt:lpwstr>
  </property>
</Properties>
</file>