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77" r:id="rId2"/>
    <p:sldId id="258" r:id="rId3"/>
    <p:sldId id="278" r:id="rId4"/>
    <p:sldId id="306" r:id="rId5"/>
    <p:sldId id="263" r:id="rId6"/>
    <p:sldId id="307" r:id="rId7"/>
    <p:sldId id="308" r:id="rId8"/>
    <p:sldId id="309" r:id="rId9"/>
    <p:sldId id="329" r:id="rId10"/>
    <p:sldId id="330" r:id="rId11"/>
    <p:sldId id="331" r:id="rId12"/>
    <p:sldId id="332" r:id="rId13"/>
    <p:sldId id="333" r:id="rId14"/>
    <p:sldId id="334" r:id="rId15"/>
    <p:sldId id="335" r:id="rId16"/>
    <p:sldId id="336" r:id="rId17"/>
    <p:sldId id="270" r:id="rId18"/>
    <p:sldId id="317" r:id="rId19"/>
    <p:sldId id="318" r:id="rId20"/>
    <p:sldId id="27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51D8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4620" autoAdjust="0"/>
  </p:normalViewPr>
  <p:slideViewPr>
    <p:cSldViewPr>
      <p:cViewPr>
        <p:scale>
          <a:sx n="100" d="100"/>
          <a:sy n="100" d="100"/>
        </p:scale>
        <p:origin x="-1056" y="6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08B7E3EE-63F9-4D09-8737-98A211EC44F2}" type="datetimeFigureOut">
              <a:rPr lang="en-US"/>
              <a:pPr>
                <a:defRPr/>
              </a:pPr>
              <a:t>11/24/2014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1BF9B58-4F16-43AF-8688-4CF7CF14EAC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smtClean="0"/>
              <a:t>This presentation demonstrates the new capabilities of PowerPoint and it is best viewed in Slide Show. These slides are designed to give you great ideas for the presentations you’ll create in PowerPoint 2010!</a:t>
            </a:r>
          </a:p>
          <a:p>
            <a:pPr eaLnBrk="1" hangingPunct="1">
              <a:spcBef>
                <a:spcPct val="0"/>
              </a:spcBef>
            </a:pPr>
            <a:endParaRPr lang="en-US" altLang="zh-CN" smtClean="0"/>
          </a:p>
          <a:p>
            <a:pPr eaLnBrk="1" hangingPunct="1">
              <a:spcBef>
                <a:spcPct val="0"/>
              </a:spcBef>
            </a:pPr>
            <a:r>
              <a:rPr lang="en-US" altLang="zh-CN" smtClean="0"/>
              <a:t>For more sample templates, click the File tab, and then on the New tab, click Sample Templates.</a:t>
            </a: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02D1D3-ADC5-41FC-A7CF-B56A8E166E81}" type="slidenum">
              <a:rPr lang="en-US" altLang="zh-CN" smtClean="0"/>
              <a:pPr fontAlgn="base">
                <a:spcBef>
                  <a:spcPct val="0"/>
                </a:spcBef>
                <a:spcAft>
                  <a:spcPct val="0"/>
                </a:spcAft>
                <a:defRPr/>
              </a:pPr>
              <a:t>1</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883B29-A87D-4C3E-BC1F-B55A421D152D}" type="slidenum">
              <a:rPr lang="en-US" altLang="zh-CN" smtClean="0"/>
              <a:pPr fontAlgn="base">
                <a:spcBef>
                  <a:spcPct val="0"/>
                </a:spcBef>
                <a:spcAft>
                  <a:spcPct val="0"/>
                </a:spcAft>
                <a:defRPr/>
              </a:pPr>
              <a:t>2</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A69984-986C-46C2-BBEE-27F0A292424C}" type="slidenum">
              <a:rPr lang="en-US" altLang="zh-CN" smtClean="0"/>
              <a:pPr fontAlgn="base">
                <a:spcBef>
                  <a:spcPct val="0"/>
                </a:spcBef>
                <a:spcAft>
                  <a:spcPct val="0"/>
                </a:spcAft>
                <a:defRPr/>
              </a:pPr>
              <a:t>3</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6963D3-C3D6-4C57-BA32-1A7516CDE80B}" type="slidenum">
              <a:rPr lang="en-US" altLang="zh-CN" smtClean="0">
                <a:solidFill>
                  <a:srgbClr val="000000"/>
                </a:solidFill>
              </a:rPr>
              <a:pPr fontAlgn="base">
                <a:spcBef>
                  <a:spcPct val="0"/>
                </a:spcBef>
                <a:spcAft>
                  <a:spcPct val="0"/>
                </a:spcAft>
                <a:defRPr/>
              </a:pPr>
              <a:t>5</a:t>
            </a:fld>
            <a:endParaRPr lang="en-US" altLang="zh-CN"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935DB5-E07B-4919-8467-FE67292EBCEA}" type="slidenum">
              <a:rPr lang="en-US" altLang="zh-CN" smtClean="0">
                <a:solidFill>
                  <a:srgbClr val="000000"/>
                </a:solidFill>
              </a:rPr>
              <a:pPr fontAlgn="base">
                <a:spcBef>
                  <a:spcPct val="0"/>
                </a:spcBef>
                <a:spcAft>
                  <a:spcPct val="0"/>
                </a:spcAft>
                <a:defRPr/>
              </a:pPr>
              <a:t>17</a:t>
            </a:fld>
            <a:endParaRPr lang="en-US" altLang="zh-CN"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A38DD2-1E8A-4EF7-8F59-67180DD802C6}" type="slidenum">
              <a:rPr lang="en-US" altLang="zh-CN" smtClean="0">
                <a:solidFill>
                  <a:srgbClr val="000000"/>
                </a:solidFill>
              </a:rPr>
              <a:pPr fontAlgn="base">
                <a:spcBef>
                  <a:spcPct val="0"/>
                </a:spcBef>
                <a:spcAft>
                  <a:spcPct val="0"/>
                </a:spcAft>
                <a:defRPr/>
              </a:pPr>
              <a:t>20</a:t>
            </a:fld>
            <a:endParaRPr lang="en-US" altLang="zh-CN"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0638" y="20638"/>
            <a:ext cx="3498850" cy="2825750"/>
          </a:xfrm>
          <a:prstGeom prst="rect">
            <a:avLst/>
          </a:prstGeom>
          <a:noFill/>
          <a:ln w="9525">
            <a:noFill/>
            <a:miter lim="800000"/>
            <a:headEnd/>
            <a:tailEnd/>
          </a:ln>
        </p:spPr>
      </p:pic>
      <p:pic>
        <p:nvPicPr>
          <p:cNvPr id="5" name="Picture 7"/>
          <p:cNvPicPr>
            <a:picLocks noChangeAspect="1"/>
          </p:cNvPicPr>
          <p:nvPr userDrawn="1"/>
        </p:nvPicPr>
        <p:blipFill>
          <a:blip r:embed="rId3" cstate="print"/>
          <a:srcRect/>
          <a:stretch>
            <a:fillRect/>
          </a:stretch>
        </p:blipFill>
        <p:spPr bwMode="auto">
          <a:xfrm>
            <a:off x="3503613" y="20638"/>
            <a:ext cx="5624512" cy="2825750"/>
          </a:xfrm>
          <a:prstGeom prst="rect">
            <a:avLst/>
          </a:prstGeom>
          <a:noFill/>
          <a:ln w="9525">
            <a:noFill/>
            <a:miter lim="800000"/>
            <a:headEnd/>
            <a:tailEnd/>
          </a:ln>
        </p:spPr>
      </p:pic>
      <p:pic>
        <p:nvPicPr>
          <p:cNvPr id="6" name="Picture 8"/>
          <p:cNvPicPr>
            <a:picLocks noChangeAspect="1"/>
          </p:cNvPicPr>
          <p:nvPr userDrawn="1"/>
        </p:nvPicPr>
        <p:blipFill>
          <a:blip r:embed="rId4" cstate="print"/>
          <a:srcRect/>
          <a:stretch>
            <a:fillRect/>
          </a:stretch>
        </p:blipFill>
        <p:spPr bwMode="auto">
          <a:xfrm>
            <a:off x="20638" y="2817813"/>
            <a:ext cx="7669212" cy="2297112"/>
          </a:xfrm>
          <a:prstGeom prst="rect">
            <a:avLst/>
          </a:prstGeom>
          <a:noFill/>
          <a:ln w="9525">
            <a:noFill/>
            <a:miter lim="800000"/>
            <a:headEnd/>
            <a:tailEnd/>
          </a:ln>
        </p:spPr>
      </p:pic>
      <p:pic>
        <p:nvPicPr>
          <p:cNvPr id="7" name="Picture 9"/>
          <p:cNvPicPr>
            <a:picLocks noChangeAspect="1"/>
          </p:cNvPicPr>
          <p:nvPr userDrawn="1"/>
        </p:nvPicPr>
        <p:blipFill>
          <a:blip r:embed="rId5" cstate="print"/>
          <a:srcRect/>
          <a:stretch>
            <a:fillRect/>
          </a:stretch>
        </p:blipFill>
        <p:spPr bwMode="auto">
          <a:xfrm>
            <a:off x="7662863" y="2819400"/>
            <a:ext cx="1460500" cy="2293938"/>
          </a:xfrm>
          <a:prstGeom prst="rect">
            <a:avLst/>
          </a:prstGeom>
          <a:noFill/>
          <a:ln w="9525">
            <a:noFill/>
            <a:miter lim="800000"/>
            <a:headEnd/>
            <a:tailEnd/>
          </a:ln>
        </p:spPr>
      </p:pic>
      <p:pic>
        <p:nvPicPr>
          <p:cNvPr id="8" name="Picture 10"/>
          <p:cNvPicPr>
            <a:picLocks/>
          </p:cNvPicPr>
          <p:nvPr userDrawn="1"/>
        </p:nvPicPr>
        <p:blipFill>
          <a:blip r:embed="rId6" cstate="print"/>
          <a:srcRect/>
          <a:stretch>
            <a:fillRect/>
          </a:stretch>
        </p:blipFill>
        <p:spPr bwMode="auto">
          <a:xfrm>
            <a:off x="20638" y="5089525"/>
            <a:ext cx="9097962" cy="1738313"/>
          </a:xfrm>
          <a:prstGeom prst="rect">
            <a:avLst/>
          </a:prstGeom>
          <a:noFill/>
          <a:ln w="9525">
            <a:noFill/>
            <a:miter lim="800000"/>
            <a:headEnd/>
            <a:tailEnd/>
          </a:ln>
        </p:spPr>
      </p:pic>
      <p:sp>
        <p:nvSpPr>
          <p:cNvPr id="9" name="Rectangle 13"/>
          <p:cNvSpPr/>
          <p:nvPr userDrawn="1"/>
        </p:nvSpPr>
        <p:spPr>
          <a:xfrm>
            <a:off x="8755063" y="2470150"/>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47F28"/>
              </a:solidFill>
            </a:endParaRPr>
          </a:p>
        </p:txBody>
      </p:sp>
      <p:sp>
        <p:nvSpPr>
          <p:cNvPr id="15" name="Text Placeholder 15"/>
          <p:cNvSpPr>
            <a:spLocks noGrp="1"/>
          </p:cNvSpPr>
          <p:nvPr>
            <p:ph type="body" sz="quarter" idx="14"/>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zh-CN" altLang="en-US" dirty="0" smtClean="0"/>
              <a:t>单击此处编辑母版文本样式</a:t>
            </a:r>
          </a:p>
        </p:txBody>
      </p:sp>
      <p:sp>
        <p:nvSpPr>
          <p:cNvPr id="2" name="Title 1"/>
          <p:cNvSpPr>
            <a:spLocks noGrp="1"/>
          </p:cNvSpPr>
          <p:nvPr>
            <p:ph type="title"/>
          </p:nvPr>
        </p:nvSpPr>
        <p:spPr>
          <a:xfrm>
            <a:off x="106344" y="4114800"/>
            <a:ext cx="7315200" cy="914400"/>
          </a:xfrm>
        </p:spPr>
        <p:txBody>
          <a:bodyPr anchor="b">
            <a:normAutofit/>
          </a:bodyPr>
          <a:lstStyle>
            <a:lvl1pPr marL="0" indent="0">
              <a:defRPr lang="en-US" sz="3600" b="1" kern="1200" baseline="0">
                <a:solidFill>
                  <a:schemeClr val="bg1"/>
                </a:solidFill>
                <a:latin typeface="Arial" pitchFamily="34" charset="0"/>
                <a:ea typeface="+mn-ea"/>
                <a:cs typeface="Arial" pitchFamily="34" charset="0"/>
              </a:defRPr>
            </a:lvl1pPr>
          </a:lstStyle>
          <a:p>
            <a:pPr lvl="0"/>
            <a:r>
              <a:rPr lang="en-US" smtClean="0"/>
              <a:t>Click to edit Master title style</a:t>
            </a:r>
            <a:endParaRPr lang="en-US" dirty="0"/>
          </a:p>
        </p:txBody>
      </p:sp>
      <p:sp>
        <p:nvSpPr>
          <p:cNvPr id="10" name="Date Placeholder 3"/>
          <p:cNvSpPr>
            <a:spLocks noGrp="1"/>
          </p:cNvSpPr>
          <p:nvPr>
            <p:ph type="dt" sz="half" idx="15"/>
          </p:nvPr>
        </p:nvSpPr>
        <p:spPr/>
        <p:txBody>
          <a:bodyPr/>
          <a:lstStyle>
            <a:lvl1pPr>
              <a:defRPr>
                <a:solidFill>
                  <a:schemeClr val="bg1"/>
                </a:solidFill>
              </a:defRPr>
            </a:lvl1pPr>
          </a:lstStyle>
          <a:p>
            <a:pPr>
              <a:defRPr/>
            </a:pPr>
            <a:fld id="{B6358347-C52E-42B4-A865-6E712D30EF8E}" type="datetimeFigureOut">
              <a:rPr lang="en-US"/>
              <a:pPr>
                <a:defRPr/>
              </a:pPr>
              <a:t>11/24/2014</a:t>
            </a:fld>
            <a:endParaRPr lang="en-US" dirty="0"/>
          </a:p>
        </p:txBody>
      </p:sp>
      <p:sp>
        <p:nvSpPr>
          <p:cNvPr id="11" name="Footer Placeholder 4"/>
          <p:cNvSpPr>
            <a:spLocks noGrp="1"/>
          </p:cNvSpPr>
          <p:nvPr>
            <p:ph type="ftr" sz="quarter" idx="16"/>
          </p:nvPr>
        </p:nvSpPr>
        <p:spPr/>
        <p:txBody>
          <a:bodyPr/>
          <a:lstStyle>
            <a:lvl1pPr>
              <a:defRPr>
                <a:solidFill>
                  <a:schemeClr val="bg1"/>
                </a:solidFill>
              </a:defRPr>
            </a:lvl1pPr>
          </a:lstStyle>
          <a:p>
            <a:pPr>
              <a:defRPr/>
            </a:pPr>
            <a:endParaRPr lang="en-US"/>
          </a:p>
        </p:txBody>
      </p:sp>
      <p:sp>
        <p:nvSpPr>
          <p:cNvPr id="12" name="Slide Number Placeholder 5"/>
          <p:cNvSpPr>
            <a:spLocks noGrp="1"/>
          </p:cNvSpPr>
          <p:nvPr>
            <p:ph type="sldNum" sz="quarter" idx="17"/>
          </p:nvPr>
        </p:nvSpPr>
        <p:spPr/>
        <p:txBody>
          <a:bodyPr/>
          <a:lstStyle>
            <a:lvl1pPr>
              <a:defRPr>
                <a:solidFill>
                  <a:schemeClr val="bg1"/>
                </a:solidFill>
              </a:defRPr>
            </a:lvl1pPr>
          </a:lstStyle>
          <a:p>
            <a:pPr>
              <a:defRPr/>
            </a:pPr>
            <a:fld id="{F476BCC5-EB6A-45F7-A453-1F2ADC4E9013}" type="slidenum">
              <a:rPr lang="en-US"/>
              <a:pPr>
                <a:defRPr/>
              </a:pPr>
              <a:t>‹#›</a:t>
            </a:fld>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0-#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par>
                                <p:cTn id="26" presetID="10" presetClass="entr" presetSubtype="0" fill="hold" grpId="0" nodeType="withEffect">
                                  <p:stCondLst>
                                    <p:cond delay="50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Rectangle 5"/>
          <p:cNvSpPr/>
          <p:nvPr userDrawn="1"/>
        </p:nvSpPr>
        <p:spPr>
          <a:xfrm>
            <a:off x="595313" y="4800600"/>
            <a:ext cx="4873625"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rtlCol="0">
            <a:normAutofit/>
          </a:bodyPr>
          <a:lstStyle>
            <a:lvl1pPr>
              <a:buNone/>
              <a:defRPr/>
            </a:lvl1pPr>
          </a:lstStyle>
          <a:p>
            <a:pPr lvl="0"/>
            <a:r>
              <a:rPr lang="en-US" noProof="0" smtClean="0"/>
              <a:t>Click icon to add media</a:t>
            </a:r>
            <a:endParaRPr lang="en-US" noProof="0"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
        <p:nvSpPr>
          <p:cNvPr id="6" name="Date Placeholder 2"/>
          <p:cNvSpPr>
            <a:spLocks noGrp="1"/>
          </p:cNvSpPr>
          <p:nvPr>
            <p:ph type="dt" sz="half" idx="15"/>
          </p:nvPr>
        </p:nvSpPr>
        <p:spPr/>
        <p:txBody>
          <a:bodyPr/>
          <a:lstStyle>
            <a:lvl1pPr>
              <a:defRPr>
                <a:solidFill>
                  <a:schemeClr val="bg1"/>
                </a:solidFill>
              </a:defRPr>
            </a:lvl1pPr>
          </a:lstStyle>
          <a:p>
            <a:pPr>
              <a:defRPr/>
            </a:pPr>
            <a:fld id="{217A3800-0803-4FA2-8E8B-15C47FF6A89B}" type="datetimeFigureOut">
              <a:rPr lang="en-US"/>
              <a:pPr>
                <a:defRPr/>
              </a:pPr>
              <a:t>11/24/2014</a:t>
            </a:fld>
            <a:endParaRPr lang="en-US" dirty="0"/>
          </a:p>
        </p:txBody>
      </p:sp>
      <p:sp>
        <p:nvSpPr>
          <p:cNvPr id="8" name="Footer Placeholder 3"/>
          <p:cNvSpPr>
            <a:spLocks noGrp="1"/>
          </p:cNvSpPr>
          <p:nvPr>
            <p:ph type="ftr" sz="quarter" idx="16"/>
          </p:nvPr>
        </p:nvSpPr>
        <p:spPr/>
        <p:txBody>
          <a:bodyPr/>
          <a:lstStyle>
            <a:lvl1pPr>
              <a:defRPr>
                <a:solidFill>
                  <a:schemeClr val="bg1"/>
                </a:solidFill>
              </a:defRPr>
            </a:lvl1pPr>
          </a:lstStyle>
          <a:p>
            <a:pPr>
              <a:defRPr/>
            </a:pPr>
            <a:endParaRPr lang="en-US"/>
          </a:p>
        </p:txBody>
      </p:sp>
      <p:sp>
        <p:nvSpPr>
          <p:cNvPr id="10" name="Slide Number Placeholder 4"/>
          <p:cNvSpPr>
            <a:spLocks noGrp="1"/>
          </p:cNvSpPr>
          <p:nvPr>
            <p:ph type="sldNum" sz="quarter" idx="17"/>
          </p:nvPr>
        </p:nvSpPr>
        <p:spPr/>
        <p:txBody>
          <a:bodyPr/>
          <a:lstStyle>
            <a:lvl1pPr>
              <a:defRPr>
                <a:solidFill>
                  <a:schemeClr val="bg1"/>
                </a:solidFill>
              </a:defRPr>
            </a:lvl1pPr>
          </a:lstStyle>
          <a:p>
            <a:pPr>
              <a:defRPr/>
            </a:pPr>
            <a:fld id="{20D33B3E-0435-4A30-9011-752D6D7BC4BA}" type="slidenum">
              <a:rPr lang="en-US"/>
              <a:pPr>
                <a:defRPr/>
              </a:pPr>
              <a:t>‹#›</a:t>
            </a:fld>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Rectangle 7"/>
          <p:cNvSpPr/>
          <p:nvPr userDrawn="1"/>
        </p:nvSpPr>
        <p:spPr>
          <a:xfrm>
            <a:off x="1792288" y="4800600"/>
            <a:ext cx="5500687"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solidFill>
                  <a:schemeClr val="bg1"/>
                </a:solidFill>
              </a:defRPr>
            </a:lvl1pPr>
          </a:lstStyle>
          <a:p>
            <a:pPr>
              <a:defRPr/>
            </a:pPr>
            <a:fld id="{F992D19C-0ACD-4E2E-9573-9647FA978A6F}" type="datetimeFigureOut">
              <a:rPr lang="en-US"/>
              <a:pPr>
                <a:defRPr/>
              </a:pPr>
              <a:t>11/24/2014</a:t>
            </a:fld>
            <a:endParaRPr lang="en-US" dirty="0"/>
          </a:p>
        </p:txBody>
      </p:sp>
      <p:sp>
        <p:nvSpPr>
          <p:cNvPr id="7" name="Footer Placeholder 5"/>
          <p:cNvSpPr>
            <a:spLocks noGrp="1"/>
          </p:cNvSpPr>
          <p:nvPr>
            <p:ph type="ftr" sz="quarter" idx="11"/>
          </p:nvPr>
        </p:nvSpPr>
        <p:spPr/>
        <p:txBody>
          <a:bodyPr/>
          <a:lstStyle>
            <a:lvl1pPr>
              <a:defRPr>
                <a:solidFill>
                  <a:schemeClr val="bg1"/>
                </a:solidFill>
              </a:defRPr>
            </a:lvl1pPr>
          </a:lstStyle>
          <a:p>
            <a:pPr>
              <a:defRPr/>
            </a:pPr>
            <a:endParaRPr lang="en-US"/>
          </a:p>
        </p:txBody>
      </p:sp>
      <p:sp>
        <p:nvSpPr>
          <p:cNvPr id="8" name="Slide Number Placeholder 6"/>
          <p:cNvSpPr>
            <a:spLocks noGrp="1"/>
          </p:cNvSpPr>
          <p:nvPr>
            <p:ph type="sldNum" sz="quarter" idx="12"/>
          </p:nvPr>
        </p:nvSpPr>
        <p:spPr/>
        <p:txBody>
          <a:bodyPr/>
          <a:lstStyle>
            <a:lvl1pPr>
              <a:defRPr>
                <a:solidFill>
                  <a:schemeClr val="bg1"/>
                </a:solidFill>
              </a:defRPr>
            </a:lvl1pPr>
          </a:lstStyle>
          <a:p>
            <a:pPr>
              <a:defRPr/>
            </a:pPr>
            <a:fld id="{0A810D2D-D641-4922-853A-AA6D88B596A6}" type="slidenum">
              <a:rPr lang="en-US"/>
              <a:pPr>
                <a:defRPr/>
              </a:pPr>
              <a:t>‹#›</a:t>
            </a:fld>
            <a:endParaRPr lang="en-US" dirty="0"/>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itle 1"/>
          <p:cNvSpPr>
            <a:spLocks noGrp="1"/>
          </p:cNvSpPr>
          <p:nvPr>
            <p:ph type="title"/>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zh-CN" altLang="en-US" dirty="0" smtClean="0"/>
              <a:t>单击此处编辑母版标题样式</a:t>
            </a:r>
            <a:endParaRPr lang="en-US" dirty="0"/>
          </a:p>
        </p:txBody>
      </p:sp>
      <p:sp>
        <p:nvSpPr>
          <p:cNvPr id="4" name="Date Placeholder 3"/>
          <p:cNvSpPr>
            <a:spLocks noGrp="1"/>
          </p:cNvSpPr>
          <p:nvPr>
            <p:ph type="dt" sz="half" idx="10"/>
          </p:nvPr>
        </p:nvSpPr>
        <p:spPr/>
        <p:txBody>
          <a:bodyPr/>
          <a:lstStyle>
            <a:lvl1pPr>
              <a:defRPr/>
            </a:lvl1pPr>
          </a:lstStyle>
          <a:p>
            <a:pPr>
              <a:defRPr/>
            </a:pPr>
            <a:fld id="{2D65DCF3-23F3-4A41-B27B-FBD9EC307BCB}" type="datetimeFigureOut">
              <a:rPr lang="en-US"/>
              <a:pPr>
                <a:defRPr/>
              </a:pPr>
              <a:t>11/24/2014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6C4180-908A-49DC-A69B-90544CD2785F}" type="slidenum">
              <a:rPr lang="en-US"/>
              <a:pPr>
                <a:defRPr/>
              </a:pPr>
              <a:t>‹#›</a:t>
            </a:fld>
            <a:endParaRPr lang="en-US" dirty="0"/>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pPr>
              <a:defRPr/>
            </a:pPr>
            <a:fld id="{B7B461CC-008A-44E4-A388-E9E010B557A8}" type="datetimeFigureOut">
              <a:rPr lang="en-US"/>
              <a:pPr>
                <a:defRPr/>
              </a:pPr>
              <a:t>11/24/2014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pPr>
              <a:defRPr/>
            </a:pPr>
            <a:fld id="{D782A06C-90BF-469F-8DE9-41917FB98A2E}" type="slidenum">
              <a:rPr lang="en-US"/>
              <a:pPr>
                <a:defRPr/>
              </a:pPr>
              <a:t>‹#›</a:t>
            </a:fld>
            <a:endParaRPr lang="en-US" dirty="0"/>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pic>
        <p:nvPicPr>
          <p:cNvPr id="2" name="Picture 4"/>
          <p:cNvPicPr>
            <a:picLocks noChangeAspect="1"/>
          </p:cNvPicPr>
          <p:nvPr userDrawn="1"/>
        </p:nvPicPr>
        <p:blipFill>
          <a:blip r:embed="rId2" cstate="print"/>
          <a:srcRect l="2599" r="5875" b="5263"/>
          <a:stretch>
            <a:fillRect/>
          </a:stretch>
        </p:blipFill>
        <p:spPr bwMode="auto">
          <a:xfrm>
            <a:off x="3175" y="5867400"/>
            <a:ext cx="9144000" cy="10541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00FBB523-6F73-4EB2-8420-0343949EAED6}" type="datetimeFigureOut">
              <a:rPr lang="en-US"/>
              <a:pPr>
                <a:defRPr/>
              </a:pPr>
              <a:t>11/24/2014</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F47172B1-EC47-4A43-B24C-C4A6FFB3EAC7}"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5" name="Rectangle 7"/>
          <p:cNvSpPr/>
          <p:nvPr userDrawn="1"/>
        </p:nvSpPr>
        <p:spPr>
          <a:xfrm>
            <a:off x="8686800" y="5265738"/>
            <a:ext cx="457200" cy="96837"/>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FF6600"/>
                </a:solidFill>
              </a:rPr>
              <a:t>           </a:t>
            </a:r>
          </a:p>
        </p:txBody>
      </p:sp>
      <p:sp>
        <p:nvSpPr>
          <p:cNvPr id="6"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Title 1"/>
          <p:cNvSpPr>
            <a:spLocks noGrp="1"/>
          </p:cNvSpPr>
          <p:nvPr>
            <p:ph type="title"/>
          </p:nvPr>
        </p:nvSpPr>
        <p:spPr>
          <a:xfrm>
            <a:off x="2971800" y="1992354"/>
            <a:ext cx="5867400" cy="1970046"/>
          </a:xfrm>
        </p:spPr>
        <p:txBody>
          <a:bodyP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Footer Placeholder 4"/>
          <p:cNvSpPr>
            <a:spLocks noGrp="1"/>
          </p:cNvSpPr>
          <p:nvPr>
            <p:ph type="ftr" sz="quarter" idx="10"/>
          </p:nvPr>
        </p:nvSpPr>
        <p:spPr/>
        <p:txBody>
          <a:bodyPr/>
          <a:lstStyle>
            <a:lvl1pPr>
              <a:defRPr>
                <a:solidFill>
                  <a:schemeClr val="tx1">
                    <a:lumMod val="85000"/>
                    <a:lumOff val="15000"/>
                  </a:schemeClr>
                </a:solidFill>
              </a:defRPr>
            </a:lvl1pPr>
          </a:lstStyle>
          <a:p>
            <a:pPr>
              <a:defRPr/>
            </a:pPr>
            <a:endParaRPr lang="en-US"/>
          </a:p>
        </p:txBody>
      </p:sp>
      <p:sp>
        <p:nvSpPr>
          <p:cNvPr id="8" name="Slide Number Placeholder 5"/>
          <p:cNvSpPr>
            <a:spLocks noGrp="1"/>
          </p:cNvSpPr>
          <p:nvPr>
            <p:ph type="sldNum" sz="quarter" idx="11"/>
          </p:nvPr>
        </p:nvSpPr>
        <p:spPr/>
        <p:txBody>
          <a:bodyPr/>
          <a:lstStyle>
            <a:lvl1pPr>
              <a:defRPr>
                <a:solidFill>
                  <a:schemeClr val="tx1">
                    <a:lumMod val="85000"/>
                    <a:lumOff val="15000"/>
                  </a:schemeClr>
                </a:solidFill>
              </a:defRPr>
            </a:lvl1pPr>
          </a:lstStyle>
          <a:p>
            <a:pPr>
              <a:defRPr/>
            </a:pPr>
            <a:fld id="{C4AE1C44-D035-4B19-88C4-E397E037289C}" type="slidenum">
              <a:rPr lang="en-US"/>
              <a:pPr>
                <a:defRPr/>
              </a:pPr>
              <a:t>‹#›</a:t>
            </a:fld>
            <a:endParaRPr lang="en-US"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3" cstate="print"/>
          <a:srcRect l="2599" r="5875" b="5263"/>
          <a:stretch>
            <a:fillRect/>
          </a:stretch>
        </p:blipFill>
        <p:spPr bwMode="auto">
          <a:xfrm>
            <a:off x="3175" y="5867400"/>
            <a:ext cx="9144000" cy="1054100"/>
          </a:xfrm>
          <a:prstGeom prst="rect">
            <a:avLst/>
          </a:prstGeom>
          <a:noFill/>
          <a:ln w="9525">
            <a:noFill/>
            <a:miter lim="800000"/>
            <a:headEnd/>
            <a:tailEnd/>
          </a:ln>
        </p:spPr>
      </p:pic>
      <p:sp>
        <p:nvSpPr>
          <p:cNvPr id="2" name="Title 1"/>
          <p:cNvSpPr>
            <a:spLocks noGrp="1"/>
          </p:cNvSpPr>
          <p:nvPr>
            <p:ph type="title"/>
          </p:nvPr>
        </p:nvSpPr>
        <p:spPr>
          <a:xfrm>
            <a:off x="436180" y="76200"/>
            <a:ext cx="8403020" cy="685800"/>
          </a:xfrm>
        </p:spPr>
        <p:txBody>
          <a:bodyPr>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solidFill>
                  <a:schemeClr val="tx1">
                    <a:lumMod val="85000"/>
                    <a:lumOff val="15000"/>
                  </a:schemeClr>
                </a:solidFill>
              </a:defRPr>
            </a:lvl1pPr>
          </a:lstStyle>
          <a:p>
            <a:pPr>
              <a:defRPr/>
            </a:pPr>
            <a:fld id="{AF444689-10D9-492E-B805-C5EB90D3F63A}" type="datetimeFigureOut">
              <a:rPr lang="en-US"/>
              <a:pPr>
                <a:defRPr/>
              </a:pPr>
              <a:t>11/24/2014</a:t>
            </a:fld>
            <a:endParaRPr lang="en-US" dirty="0"/>
          </a:p>
        </p:txBody>
      </p:sp>
      <p:sp>
        <p:nvSpPr>
          <p:cNvPr id="6" name="Footer Placeholder 4"/>
          <p:cNvSpPr>
            <a:spLocks noGrp="1"/>
          </p:cNvSpPr>
          <p:nvPr>
            <p:ph type="ftr" sz="quarter" idx="11"/>
          </p:nvPr>
        </p:nvSpPr>
        <p:spPr/>
        <p:txBody>
          <a:bodyPr/>
          <a:lstStyle>
            <a:lvl1pPr>
              <a:defRPr>
                <a:solidFill>
                  <a:schemeClr val="tx1">
                    <a:lumMod val="85000"/>
                    <a:lumOff val="15000"/>
                  </a:schemeClr>
                </a:solidFill>
              </a:defRPr>
            </a:lvl1pPr>
          </a:lstStyle>
          <a:p>
            <a:pPr>
              <a:defRPr/>
            </a:pPr>
            <a:endParaRPr lang="en-US"/>
          </a:p>
        </p:txBody>
      </p:sp>
      <p:sp>
        <p:nvSpPr>
          <p:cNvPr id="7"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pPr>
              <a:defRPr/>
            </a:pPr>
            <a:fld id="{D8A27824-F4EE-4428-B943-7EA0959F1213}" type="slidenum">
              <a:rPr lang="en-US"/>
              <a:pPr>
                <a:defRPr/>
              </a:pPr>
              <a:t>‹#›</a:t>
            </a:fld>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2"/>
          <p:cNvSpPr>
            <a:spLocks noGrp="1"/>
          </p:cNvSpPr>
          <p:nvPr>
            <p:ph type="dt" sz="half" idx="10"/>
          </p:nvPr>
        </p:nvSpPr>
        <p:spPr/>
        <p:txBody>
          <a:bodyPr/>
          <a:lstStyle>
            <a:lvl1pPr>
              <a:defRPr>
                <a:solidFill>
                  <a:schemeClr val="tx1">
                    <a:lumMod val="85000"/>
                    <a:lumOff val="15000"/>
                  </a:schemeClr>
                </a:solidFill>
              </a:defRPr>
            </a:lvl1pPr>
          </a:lstStyle>
          <a:p>
            <a:pPr>
              <a:defRPr/>
            </a:pPr>
            <a:fld id="{1D00C216-F1A3-47B7-A383-3109161E46BB}" type="datetimeFigureOut">
              <a:rPr lang="en-US"/>
              <a:pPr>
                <a:defRPr/>
              </a:pPr>
              <a:t>11/24/2014</a:t>
            </a:fld>
            <a:endParaRPr lang="en-US" dirty="0"/>
          </a:p>
        </p:txBody>
      </p:sp>
      <p:sp>
        <p:nvSpPr>
          <p:cNvPr id="5" name="Footer Placeholder 3"/>
          <p:cNvSpPr>
            <a:spLocks noGrp="1"/>
          </p:cNvSpPr>
          <p:nvPr>
            <p:ph type="ftr" sz="quarter" idx="11"/>
          </p:nvPr>
        </p:nvSpPr>
        <p:spPr/>
        <p:txBody>
          <a:bodyPr/>
          <a:lstStyle>
            <a:lvl1pPr>
              <a:defRPr>
                <a:solidFill>
                  <a:schemeClr val="tx1">
                    <a:lumMod val="85000"/>
                    <a:lumOff val="15000"/>
                  </a:schemeClr>
                </a:solidFill>
              </a:defRPr>
            </a:lvl1pPr>
          </a:lstStyle>
          <a:p>
            <a:pPr>
              <a:defRPr/>
            </a:pPr>
            <a:endParaRPr lang="en-US"/>
          </a:p>
        </p:txBody>
      </p:sp>
      <p:sp>
        <p:nvSpPr>
          <p:cNvPr id="7"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pPr>
              <a:defRPr/>
            </a:pPr>
            <a:fld id="{A66DB3E7-7CD0-4D54-B1B4-6820F1E161D9}" type="slidenum">
              <a:rPr lang="en-US"/>
              <a:pPr>
                <a:defRPr/>
              </a:pPr>
              <a:t>‹#›</a:t>
            </a:fld>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92882013-E9ED-46EE-910E-0925ECA68AF8}" type="datetimeFigureOut">
              <a:rPr lang="en-US"/>
              <a:pPr>
                <a:defRPr/>
              </a:pPr>
              <a:t>11/24/2014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710CD95-782C-4276-920C-2A0175BB785B}" type="slidenum">
              <a:rPr lang="en-US"/>
              <a:pPr>
                <a:defRPr/>
              </a:pPr>
              <a:t>‹#›</a:t>
            </a:fld>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3" cstate="print"/>
          <a:srcRect/>
          <a:stretch>
            <a:fillRect/>
          </a:stretch>
        </p:blipFill>
        <p:spPr bwMode="auto">
          <a:xfrm>
            <a:off x="0" y="762000"/>
            <a:ext cx="2444750" cy="2286000"/>
          </a:xfrm>
          <a:prstGeom prst="rect">
            <a:avLst/>
          </a:prstGeom>
          <a:noFill/>
          <a:ln w="9525">
            <a:noFill/>
            <a:miter lim="800000"/>
            <a:headEnd/>
            <a:tailEnd/>
          </a:ln>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solidFill>
                  <a:schemeClr val="bg1"/>
                </a:solidFill>
              </a:defRPr>
            </a:lvl1pPr>
          </a:lstStyle>
          <a:p>
            <a:pPr>
              <a:defRPr/>
            </a:pPr>
            <a:fld id="{E54D443B-C429-4D93-B9FB-2242F7FF9454}" type="datetimeFigureOut">
              <a:rPr lang="en-US"/>
              <a:pPr>
                <a:defRPr/>
              </a:pPr>
              <a:t>11/24/2014</a:t>
            </a:fld>
            <a:endParaRPr lang="en-US" dirty="0"/>
          </a:p>
        </p:txBody>
      </p:sp>
      <p:sp>
        <p:nvSpPr>
          <p:cNvPr id="5" name="Footer Placeholder 3"/>
          <p:cNvSpPr>
            <a:spLocks noGrp="1"/>
          </p:cNvSpPr>
          <p:nvPr>
            <p:ph type="ftr" sz="quarter" idx="11"/>
          </p:nvPr>
        </p:nvSpPr>
        <p:spPr/>
        <p:txBody>
          <a:bodyPr/>
          <a:lstStyle>
            <a:lvl1pPr>
              <a:defRPr>
                <a:solidFill>
                  <a:schemeClr val="bg1"/>
                </a:solidFill>
              </a:defRPr>
            </a:lvl1pPr>
          </a:lstStyle>
          <a:p>
            <a:pPr>
              <a:defRPr/>
            </a:pPr>
            <a:endParaRPr lang="en-US"/>
          </a:p>
        </p:txBody>
      </p:sp>
      <p:sp>
        <p:nvSpPr>
          <p:cNvPr id="6" name="Slide Number Placeholder 4"/>
          <p:cNvSpPr>
            <a:spLocks noGrp="1"/>
          </p:cNvSpPr>
          <p:nvPr>
            <p:ph type="sldNum" sz="quarter" idx="12"/>
          </p:nvPr>
        </p:nvSpPr>
        <p:spPr/>
        <p:txBody>
          <a:bodyPr/>
          <a:lstStyle>
            <a:lvl1pPr>
              <a:defRPr>
                <a:solidFill>
                  <a:schemeClr val="bg1"/>
                </a:solidFill>
              </a:defRPr>
            </a:lvl1pPr>
          </a:lstStyle>
          <a:p>
            <a:pPr>
              <a:defRPr/>
            </a:pPr>
            <a:fld id="{B211828B-1449-455C-8BD2-6C6B6696538D}" type="slidenum">
              <a:rPr lang="en-US"/>
              <a:pPr>
                <a:defRPr/>
              </a:pPr>
              <a:t>‹#›</a:t>
            </a:fld>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zh-CN" altLang="en-US" dirty="0" smtClean="0"/>
              <a:t>单击此处编辑母版标题样式</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Date Placeholder 1"/>
          <p:cNvSpPr>
            <a:spLocks noGrp="1"/>
          </p:cNvSpPr>
          <p:nvPr>
            <p:ph type="dt" sz="half" idx="10"/>
          </p:nvPr>
        </p:nvSpPr>
        <p:spPr/>
        <p:txBody>
          <a:bodyPr/>
          <a:lstStyle>
            <a:lvl1pPr>
              <a:defRPr/>
            </a:lvl1pPr>
          </a:lstStyle>
          <a:p>
            <a:pPr>
              <a:defRPr/>
            </a:pPr>
            <a:fld id="{4C9529BB-A862-461B-B3CA-10971CB98B5B}" type="datetimeFigureOut">
              <a:rPr lang="en-US"/>
              <a:pPr>
                <a:defRPr/>
              </a:pPr>
              <a:t>11/24/2014</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3"/>
          <p:cNvSpPr>
            <a:spLocks noGrp="1"/>
          </p:cNvSpPr>
          <p:nvPr>
            <p:ph type="sldNum" sz="quarter" idx="12"/>
          </p:nvPr>
        </p:nvSpPr>
        <p:spPr/>
        <p:txBody>
          <a:bodyPr/>
          <a:lstStyle>
            <a:lvl1pPr>
              <a:defRPr/>
            </a:lvl1pPr>
          </a:lstStyle>
          <a:p>
            <a:pPr>
              <a:defRPr/>
            </a:pPr>
            <a:fld id="{AFB8D59D-6BB8-4980-AD2D-E43E94A4D5CF}" type="slidenum">
              <a:rPr lang="en-US"/>
              <a:pPr>
                <a:defRPr/>
              </a:pPr>
              <a:t>‹#›</a:t>
            </a:fld>
            <a:endParaRPr lang="en-US"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zh-CN" altLang="en-US" dirty="0" smtClean="0"/>
              <a:t>单击此处编辑母版文本样式</a:t>
            </a:r>
          </a:p>
        </p:txBody>
      </p:sp>
      <p:sp>
        <p:nvSpPr>
          <p:cNvPr id="5" name="Date Placeholder 2"/>
          <p:cNvSpPr>
            <a:spLocks noGrp="1"/>
          </p:cNvSpPr>
          <p:nvPr>
            <p:ph type="dt" sz="half" idx="15"/>
          </p:nvPr>
        </p:nvSpPr>
        <p:spPr/>
        <p:txBody>
          <a:bodyPr/>
          <a:lstStyle>
            <a:lvl1pPr>
              <a:defRPr>
                <a:solidFill>
                  <a:schemeClr val="bg1"/>
                </a:solidFill>
              </a:defRPr>
            </a:lvl1pPr>
          </a:lstStyle>
          <a:p>
            <a:pPr>
              <a:defRPr/>
            </a:pPr>
            <a:fld id="{389DBF7B-D058-4DB6-9CD5-1462FD42C0CC}" type="datetimeFigureOut">
              <a:rPr lang="en-US"/>
              <a:pPr>
                <a:defRPr/>
              </a:pPr>
              <a:t>11/24/2014</a:t>
            </a:fld>
            <a:endParaRPr lang="en-US" dirty="0"/>
          </a:p>
        </p:txBody>
      </p:sp>
      <p:sp>
        <p:nvSpPr>
          <p:cNvPr id="6" name="Footer Placeholder 3"/>
          <p:cNvSpPr>
            <a:spLocks noGrp="1"/>
          </p:cNvSpPr>
          <p:nvPr>
            <p:ph type="ftr" sz="quarter" idx="16"/>
          </p:nvPr>
        </p:nvSpPr>
        <p:spPr/>
        <p:txBody>
          <a:bodyPr/>
          <a:lstStyle>
            <a:lvl1pPr>
              <a:defRPr>
                <a:solidFill>
                  <a:schemeClr val="bg1"/>
                </a:solidFill>
              </a:defRPr>
            </a:lvl1pPr>
          </a:lstStyle>
          <a:p>
            <a:pPr>
              <a:defRPr/>
            </a:pPr>
            <a:endParaRPr lang="en-US"/>
          </a:p>
        </p:txBody>
      </p:sp>
      <p:sp>
        <p:nvSpPr>
          <p:cNvPr id="7" name="Slide Number Placeholder 4"/>
          <p:cNvSpPr>
            <a:spLocks noGrp="1"/>
          </p:cNvSpPr>
          <p:nvPr>
            <p:ph type="sldNum" sz="quarter" idx="17"/>
          </p:nvPr>
        </p:nvSpPr>
        <p:spPr/>
        <p:txBody>
          <a:bodyPr/>
          <a:lstStyle>
            <a:lvl1pPr>
              <a:defRPr>
                <a:solidFill>
                  <a:schemeClr val="bg1"/>
                </a:solidFill>
              </a:defRPr>
            </a:lvl1pPr>
          </a:lstStyle>
          <a:p>
            <a:pPr>
              <a:defRPr/>
            </a:pPr>
            <a:fld id="{76BF9415-94F6-4279-A43E-00D6BD732296}" type="slidenum">
              <a:rPr lang="en-US"/>
              <a:pPr>
                <a:defRPr/>
              </a:pPr>
              <a:t>‹#›</a:t>
            </a:fld>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pPr>
              <a:defRPr/>
            </a:pPr>
            <a:fld id="{8D127394-DF26-4469-9E4A-127B71906143}" type="datetimeFigureOut">
              <a:rPr lang="en-US"/>
              <a:pPr>
                <a:defRPr/>
              </a:pPr>
              <a:t>11/24/2014</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A1EA73CF-A278-4B72-8E13-F475ED3FD4AA}" type="slidenum">
              <a:rPr lang="en-US"/>
              <a:pPr>
                <a:defRPr/>
              </a:pPr>
              <a:t>‹#›</a:t>
            </a:fld>
            <a:endParaRPr lang="en-US"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p:cNvPicPr>
            <a:picLocks noChangeAspect="1"/>
          </p:cNvPicPr>
          <p:nvPr/>
        </p:nvPicPr>
        <p:blipFill>
          <a:blip r:embed="rId16" cstate="print"/>
          <a:srcRect l="2599" r="5875" b="5263"/>
          <a:stretch>
            <a:fillRect/>
          </a:stretch>
        </p:blipFill>
        <p:spPr bwMode="auto">
          <a:xfrm>
            <a:off x="3175" y="5867400"/>
            <a:ext cx="9144000" cy="10541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6E3DED4-9B0B-44B4-A121-23E10D641C1B}" type="datetimeFigureOut">
              <a:rPr lang="en-US"/>
              <a:pPr>
                <a:defRPr/>
              </a:pPr>
              <a:t>11/24/2014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66A3BE4-AA90-43C4-9001-79451842CC0E}" type="slidenum">
              <a:rPr lang="en-US"/>
              <a:pPr>
                <a:defRPr/>
              </a:pPr>
              <a:t>‹#›</a:t>
            </a:fld>
            <a:endParaRPr lang="en-US" dirty="0"/>
          </a:p>
        </p:txBody>
      </p:sp>
      <p:sp>
        <p:nvSpPr>
          <p:cNvPr id="103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spd="slow">
    <p:fad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gsxt.sh.gov.cn/"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6.xml"/><Relationship Id="rId7"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gsxt.sh.gov.cn/"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Placeholder 2"/>
          <p:cNvSpPr>
            <a:spLocks noGrp="1"/>
          </p:cNvSpPr>
          <p:nvPr>
            <p:ph type="body" sz="quarter" idx="14"/>
          </p:nvPr>
        </p:nvSpPr>
        <p:spPr>
          <a:xfrm>
            <a:off x="3571875" y="1500188"/>
            <a:ext cx="4953000" cy="1416050"/>
          </a:xfrm>
        </p:spPr>
        <p:txBody>
          <a:bodyPr/>
          <a:lstStyle/>
          <a:p>
            <a:pPr eaLnBrk="1" hangingPunct="1"/>
            <a:r>
              <a:rPr lang="zh-CN" altLang="en-US" sz="3000" b="1">
                <a:solidFill>
                  <a:srgbClr val="002060"/>
                </a:solidFill>
                <a:latin typeface="黑体" pitchFamily="2" charset="-122"/>
                <a:ea typeface="黑体" pitchFamily="2" charset="-122"/>
              </a:rPr>
              <a:t>上海东锦商务咨询有限公司</a:t>
            </a:r>
          </a:p>
          <a:p>
            <a:pPr eaLnBrk="1" hangingPunct="1"/>
            <a:endParaRPr altLang="zh-CN">
              <a:solidFill>
                <a:srgbClr val="5C5C5C"/>
              </a:solidFill>
            </a:endParaRPr>
          </a:p>
        </p:txBody>
      </p:sp>
      <p:sp>
        <p:nvSpPr>
          <p:cNvPr id="5" name="Title 4"/>
          <p:cNvSpPr>
            <a:spLocks noGrp="1"/>
          </p:cNvSpPr>
          <p:nvPr>
            <p:ph type="title"/>
          </p:nvPr>
        </p:nvSpPr>
        <p:spPr>
          <a:xfrm>
            <a:off x="179388" y="3141663"/>
            <a:ext cx="7239000" cy="1519237"/>
          </a:xfrm>
        </p:spPr>
        <p:txBody>
          <a:bodyPr/>
          <a:lstStyle/>
          <a:p>
            <a:pPr eaLnBrk="1" hangingPunct="1">
              <a:defRPr/>
            </a:pPr>
            <a:r>
              <a:rPr lang="zh-CN" altLang="en-US" sz="2800" dirty="0" smtClean="0">
                <a:latin typeface="微软雅黑" pitchFamily="34" charset="-122"/>
                <a:ea typeface="微软雅黑" pitchFamily="34" charset="-122"/>
                <a:cs typeface="Arial" charset="0"/>
              </a:rPr>
              <a:t>企业信息公示暂行条例解读及企业应对措施</a:t>
            </a:r>
            <a:r>
              <a:rPr altLang="zh-CN" sz="2200" b="0" dirty="0" smtClean="0">
                <a:solidFill>
                  <a:srgbClr val="262626"/>
                </a:solidFill>
                <a:latin typeface="Arial" charset="0"/>
                <a:cs typeface="Arial" charset="0"/>
              </a:rPr>
              <a:t/>
            </a:r>
            <a:br>
              <a:rPr altLang="zh-CN" sz="2200" b="0" dirty="0" smtClean="0">
                <a:solidFill>
                  <a:srgbClr val="262626"/>
                </a:solidFill>
                <a:latin typeface="Arial" charset="0"/>
                <a:cs typeface="Arial" charset="0"/>
              </a:rPr>
            </a:br>
            <a:endParaRPr lang="zh-CN" altLang="en-US" sz="2800" b="0" dirty="0" smtClean="0">
              <a:latin typeface="Arial" charset="0"/>
              <a:cs typeface="Arial" charset="0"/>
            </a:endParaRPr>
          </a:p>
        </p:txBody>
      </p:sp>
      <p:pic>
        <p:nvPicPr>
          <p:cNvPr id="17411" name="Picture 2" descr="C:\Users\chen\Desktop\logo1.png"/>
          <p:cNvPicPr>
            <a:picLocks noChangeAspect="1" noChangeArrowheads="1"/>
          </p:cNvPicPr>
          <p:nvPr/>
        </p:nvPicPr>
        <p:blipFill>
          <a:blip r:embed="rId3" cstate="print"/>
          <a:srcRect/>
          <a:stretch>
            <a:fillRect/>
          </a:stretch>
        </p:blipFill>
        <p:spPr bwMode="auto">
          <a:xfrm>
            <a:off x="7380288" y="476250"/>
            <a:ext cx="1136650" cy="93186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4</a:t>
            </a:r>
          </a:p>
        </p:txBody>
      </p:sp>
      <p:sp>
        <p:nvSpPr>
          <p:cNvPr id="30722" name="Content Placeholder 2"/>
          <p:cNvSpPr>
            <a:spLocks noGrp="1"/>
          </p:cNvSpPr>
          <p:nvPr>
            <p:ph sz="half" idx="1"/>
          </p:nvPr>
        </p:nvSpPr>
        <p:spPr>
          <a:xfrm>
            <a:off x="357188" y="1571625"/>
            <a:ext cx="4038600" cy="3971925"/>
          </a:xfrm>
        </p:spPr>
        <p:txBody>
          <a:bodyPr/>
          <a:lstStyle/>
          <a:p>
            <a:pPr marL="0" indent="0" eaLnBrk="1" hangingPunct="1">
              <a:buFont typeface="Arial" charset="0"/>
              <a:buNone/>
            </a:pPr>
            <a:r>
              <a:rPr lang="en-US" altLang="zh-CN" sz="1600" b="1" smtClean="0">
                <a:solidFill>
                  <a:srgbClr val="002060"/>
                </a:solidFill>
                <a:latin typeface="黑体" pitchFamily="2" charset="-122"/>
                <a:ea typeface="黑体" pitchFamily="2" charset="-122"/>
              </a:rPr>
              <a:t>【</a:t>
            </a:r>
            <a:r>
              <a:rPr lang="zh-CN" altLang="en-US" sz="1600" b="1" smtClean="0">
                <a:solidFill>
                  <a:srgbClr val="002060"/>
                </a:solidFill>
                <a:latin typeface="黑体" pitchFamily="2" charset="-122"/>
                <a:ea typeface="黑体" pitchFamily="2" charset="-122"/>
              </a:rPr>
              <a:t>企业年度报告公示的内容</a:t>
            </a:r>
            <a:r>
              <a:rPr lang="en-US" altLang="zh-CN" sz="1600" b="1" smtClean="0">
                <a:solidFill>
                  <a:srgbClr val="002060"/>
                </a:solidFill>
                <a:latin typeface="黑体" pitchFamily="2" charset="-122"/>
                <a:ea typeface="黑体" pitchFamily="2" charset="-122"/>
              </a:rPr>
              <a:t>】</a:t>
            </a:r>
          </a:p>
          <a:p>
            <a:pPr marL="0" indent="0" eaLnBrk="1" hangingPunct="1">
              <a:buFont typeface="Arial" charset="0"/>
              <a:buNone/>
            </a:pPr>
            <a:endParaRPr lang="en-US" altLang="zh-CN" sz="1600" smtClean="0">
              <a:solidFill>
                <a:srgbClr val="474747"/>
              </a:solidFill>
            </a:endParaRPr>
          </a:p>
          <a:p>
            <a:pPr marL="0" indent="0" eaLnBrk="1" hangingPunct="1">
              <a:spcBef>
                <a:spcPct val="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（七）企业从业人数、资产总额、负债总额、对外提供保证担保、所有者权益合计、营业总收入、主营业务收入、利润总额、净利润、纳税总额信息。</a:t>
            </a:r>
          </a:p>
          <a:p>
            <a:pPr marL="0" indent="0" eaLnBrk="1" hangingPunct="1">
              <a:spcBef>
                <a:spcPts val="600"/>
              </a:spcBef>
              <a:spcAft>
                <a:spcPts val="600"/>
              </a:spcAft>
              <a:buFont typeface="Arial" charset="0"/>
              <a:buNone/>
            </a:pPr>
            <a:r>
              <a:rPr lang="zh-CN" altLang="en-US" sz="1600" smtClean="0">
                <a:solidFill>
                  <a:srgbClr val="002060"/>
                </a:solidFill>
                <a:latin typeface="华文宋体" pitchFamily="2" charset="-122"/>
                <a:ea typeface="华文宋体" pitchFamily="2" charset="-122"/>
              </a:rPr>
              <a:t>     </a:t>
            </a:r>
            <a:r>
              <a:rPr lang="zh-CN" altLang="en-US" sz="1600" b="1" u="sng" smtClean="0">
                <a:solidFill>
                  <a:srgbClr val="002060"/>
                </a:solidFill>
                <a:latin typeface="华文宋体" pitchFamily="2" charset="-122"/>
                <a:ea typeface="华文宋体" pitchFamily="2" charset="-122"/>
              </a:rPr>
              <a:t>前款第一项至第六项规定的信息应当向社会公示，第七项规定的信息由企业选择是否向社会公示。</a:t>
            </a:r>
          </a:p>
          <a:p>
            <a:pPr marL="0" indent="0" eaLnBrk="1" hangingPunct="1">
              <a:spcBef>
                <a:spcPts val="600"/>
              </a:spcBef>
              <a:spcAft>
                <a:spcPts val="600"/>
              </a:spcAft>
              <a:buFont typeface="Arial" charset="0"/>
              <a:buNone/>
            </a:pPr>
            <a:r>
              <a:rPr lang="zh-CN" altLang="en-US" sz="1600" smtClean="0">
                <a:solidFill>
                  <a:srgbClr val="002060"/>
                </a:solidFill>
                <a:latin typeface="华文宋体" pitchFamily="2" charset="-122"/>
                <a:ea typeface="华文宋体" pitchFamily="2" charset="-122"/>
              </a:rPr>
              <a:t>      经企业同意，公民、法人或者其他组织可以查询企业选择不公示的信息。</a:t>
            </a:r>
          </a:p>
          <a:p>
            <a:pPr marL="0" indent="0" eaLnBrk="1" hangingPunct="1">
              <a:lnSpc>
                <a:spcPct val="80000"/>
              </a:lnSpc>
              <a:buFont typeface="Arial" charset="0"/>
              <a:buNone/>
            </a:pPr>
            <a:endParaRPr lang="zh-CN" altLang="en-US" sz="1200" smtClean="0">
              <a:solidFill>
                <a:srgbClr val="474747"/>
              </a:solidFill>
            </a:endParaRPr>
          </a:p>
        </p:txBody>
      </p:sp>
      <p:sp>
        <p:nvSpPr>
          <p:cNvPr id="30723" name="Content Placeholder 3"/>
          <p:cNvSpPr>
            <a:spLocks noGrp="1"/>
          </p:cNvSpPr>
          <p:nvPr>
            <p:ph sz="half" idx="2"/>
          </p:nvPr>
        </p:nvSpPr>
        <p:spPr>
          <a:xfrm>
            <a:off x="4648200" y="1676400"/>
            <a:ext cx="4038600" cy="4324350"/>
          </a:xfrm>
        </p:spPr>
        <p:txBody>
          <a:bodyPr/>
          <a:lstStyle/>
          <a:p>
            <a:pPr marL="0" indent="0" eaLnBrk="1" hangingPunct="1">
              <a:lnSpc>
                <a:spcPct val="80000"/>
              </a:lnSpc>
              <a:buFont typeface="Arial" charset="0"/>
              <a:buNone/>
            </a:pPr>
            <a:r>
              <a:rPr lang="en-US" altLang="zh-CN" sz="1600" b="1" smtClean="0">
                <a:solidFill>
                  <a:srgbClr val="FF0000"/>
                </a:solidFill>
                <a:latin typeface="微软雅黑" pitchFamily="34" charset="-122"/>
                <a:ea typeface="微软雅黑" pitchFamily="34" charset="-122"/>
              </a:rPr>
              <a:t>【</a:t>
            </a:r>
            <a:r>
              <a:rPr lang="zh-CN" altLang="en-US" sz="1600" b="1" smtClean="0">
                <a:solidFill>
                  <a:srgbClr val="FF0000"/>
                </a:solidFill>
                <a:latin typeface="微软雅黑" pitchFamily="34" charset="-122"/>
                <a:ea typeface="微软雅黑" pitchFamily="34" charset="-122"/>
              </a:rPr>
              <a:t>东锦解读</a:t>
            </a:r>
            <a:r>
              <a:rPr lang="en-US" altLang="zh-CN" sz="16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16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en-US" altLang="zh-CN" sz="1600" smtClean="0">
                <a:solidFill>
                  <a:srgbClr val="FF0000"/>
                </a:solidFill>
                <a:latin typeface="微软雅黑" pitchFamily="34" charset="-122"/>
                <a:ea typeface="微软雅黑" pitchFamily="34" charset="-122"/>
              </a:rPr>
              <a:t>4.</a:t>
            </a:r>
            <a:r>
              <a:rPr lang="zh-CN" altLang="en-US" sz="1600" smtClean="0">
                <a:solidFill>
                  <a:srgbClr val="FF0000"/>
                </a:solidFill>
                <a:latin typeface="微软雅黑" pitchFamily="34" charset="-122"/>
                <a:ea typeface="微软雅黑" pitchFamily="34" charset="-122"/>
              </a:rPr>
              <a:t> 前六项是必须要递交和公示</a:t>
            </a:r>
          </a:p>
          <a:p>
            <a:pPr marL="0" indent="0" eaLnBrk="1" hangingPunct="1">
              <a:lnSpc>
                <a:spcPct val="80000"/>
              </a:lnSpc>
              <a:buFont typeface="Arial" charset="0"/>
              <a:buNone/>
            </a:pPr>
            <a:r>
              <a:rPr lang="zh-CN" altLang="en-US" sz="1600" smtClean="0">
                <a:solidFill>
                  <a:srgbClr val="FF0000"/>
                </a:solidFill>
                <a:latin typeface="微软雅黑" pitchFamily="34" charset="-122"/>
                <a:ea typeface="微软雅黑" pitchFamily="34" charset="-122"/>
              </a:rPr>
              <a:t>对于第七项的内容，企业也必须如实向政府递交数据</a:t>
            </a:r>
          </a:p>
          <a:p>
            <a:pPr marL="0" indent="0" eaLnBrk="1" hangingPunct="1">
              <a:lnSpc>
                <a:spcPct val="80000"/>
              </a:lnSpc>
              <a:buFont typeface="Arial" charset="0"/>
              <a:buNone/>
            </a:pPr>
            <a:r>
              <a:rPr lang="zh-CN" altLang="en-US" sz="1600" smtClean="0">
                <a:solidFill>
                  <a:srgbClr val="FF0000"/>
                </a:solidFill>
                <a:latin typeface="微软雅黑" pitchFamily="34" charset="-122"/>
                <a:ea typeface="微软雅黑" pitchFamily="34" charset="-122"/>
              </a:rPr>
              <a:t>企业有权可以不向社会公示</a:t>
            </a:r>
          </a:p>
          <a:p>
            <a:pPr marL="0" indent="0" eaLnBrk="1" hangingPunct="1">
              <a:lnSpc>
                <a:spcPct val="80000"/>
              </a:lnSpc>
              <a:buFont typeface="Arial" charset="0"/>
              <a:buNone/>
            </a:pPr>
            <a:r>
              <a:rPr lang="zh-CN" altLang="en-US" sz="1600" smtClean="0">
                <a:solidFill>
                  <a:srgbClr val="FF0000"/>
                </a:solidFill>
                <a:latin typeface="微软雅黑" pitchFamily="34" charset="-122"/>
                <a:ea typeface="微软雅黑" pitchFamily="34" charset="-122"/>
              </a:rPr>
              <a:t>不得拒绝工商部门和其他政府部门的查询和核对</a:t>
            </a:r>
          </a:p>
          <a:p>
            <a:pPr marL="0" indent="0" eaLnBrk="1" hangingPunct="1">
              <a:lnSpc>
                <a:spcPct val="80000"/>
              </a:lnSpc>
              <a:buFont typeface="Arial" charset="0"/>
              <a:buNone/>
            </a:pPr>
            <a:r>
              <a:rPr lang="zh-CN" altLang="en-US" sz="1600" smtClean="0">
                <a:solidFill>
                  <a:srgbClr val="FF0000"/>
                </a:solidFill>
                <a:latin typeface="微软雅黑" pitchFamily="34" charset="-122"/>
                <a:ea typeface="微软雅黑" pitchFamily="34" charset="-122"/>
              </a:rPr>
              <a:t>政府部门会重点对此类信息进行核对</a:t>
            </a:r>
          </a:p>
          <a:p>
            <a:pPr marL="0" indent="0" eaLnBrk="1" hangingPunct="1">
              <a:lnSpc>
                <a:spcPct val="80000"/>
              </a:lnSpc>
              <a:buFont typeface="Arial" charset="0"/>
              <a:buNone/>
            </a:pPr>
            <a:endParaRPr lang="zh-CN" altLang="en-US" sz="16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en-US" altLang="zh-CN" sz="1600" smtClean="0">
                <a:solidFill>
                  <a:srgbClr val="FF0000"/>
                </a:solidFill>
                <a:latin typeface="微软雅黑" pitchFamily="34" charset="-122"/>
                <a:ea typeface="微软雅黑" pitchFamily="34" charset="-122"/>
              </a:rPr>
              <a:t>5.</a:t>
            </a:r>
            <a:r>
              <a:rPr lang="zh-CN" altLang="en-US" sz="1600" smtClean="0">
                <a:solidFill>
                  <a:srgbClr val="FF0000"/>
                </a:solidFill>
                <a:latin typeface="微软雅黑" pitchFamily="34" charset="-122"/>
                <a:ea typeface="微软雅黑" pitchFamily="34" charset="-122"/>
              </a:rPr>
              <a:t> 法定的年检审计报告取消，但企业内部审计工作不可缺少。</a:t>
            </a:r>
          </a:p>
          <a:p>
            <a:pPr marL="0" indent="0" eaLnBrk="1" hangingPunct="1">
              <a:lnSpc>
                <a:spcPct val="80000"/>
              </a:lnSpc>
              <a:buFont typeface="Arial" charset="0"/>
              <a:buNone/>
            </a:pPr>
            <a:endParaRPr lang="zh-CN" altLang="en-US" sz="16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en-US" altLang="zh-CN" sz="1600" smtClean="0">
                <a:solidFill>
                  <a:srgbClr val="FF0000"/>
                </a:solidFill>
                <a:latin typeface="微软雅黑" pitchFamily="34" charset="-122"/>
                <a:ea typeface="微软雅黑" pitchFamily="34" charset="-122"/>
              </a:rPr>
              <a:t>6.</a:t>
            </a:r>
            <a:r>
              <a:rPr lang="zh-CN" altLang="en-US" sz="1600" smtClean="0">
                <a:solidFill>
                  <a:srgbClr val="FF0000"/>
                </a:solidFill>
                <a:latin typeface="微软雅黑" pitchFamily="34" charset="-122"/>
                <a:ea typeface="微软雅黑" pitchFamily="34" charset="-122"/>
              </a:rPr>
              <a:t>如企业不具备内部审计能力，可以委托会计师事务所出具审计报告。</a:t>
            </a:r>
          </a:p>
          <a:p>
            <a:pPr marL="0" indent="0" eaLnBrk="1" hangingPunct="1">
              <a:lnSpc>
                <a:spcPct val="80000"/>
              </a:lnSpc>
              <a:buFont typeface="Arial" charset="0"/>
              <a:buNone/>
            </a:pPr>
            <a:endParaRPr lang="zh-CN" altLang="en-US" sz="2000" smtClean="0">
              <a:solidFill>
                <a:srgbClr val="474747"/>
              </a:solidFill>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5</a:t>
            </a:r>
          </a:p>
        </p:txBody>
      </p:sp>
      <p:sp>
        <p:nvSpPr>
          <p:cNvPr id="31746" name="Content Placeholder 2"/>
          <p:cNvSpPr>
            <a:spLocks noGrp="1"/>
          </p:cNvSpPr>
          <p:nvPr>
            <p:ph sz="half" idx="1"/>
          </p:nvPr>
        </p:nvSpPr>
        <p:spPr>
          <a:xfrm>
            <a:off x="357188" y="1285875"/>
            <a:ext cx="4286250" cy="5143500"/>
          </a:xfrm>
        </p:spPr>
        <p:txBody>
          <a:bodyPr/>
          <a:lstStyle/>
          <a:p>
            <a:pPr marL="0" indent="0" eaLnBrk="1" hangingPunct="1">
              <a:lnSpc>
                <a:spcPct val="80000"/>
              </a:lnSpc>
              <a:spcBef>
                <a:spcPct val="0"/>
              </a:spcBef>
              <a:spcAft>
                <a:spcPts val="600"/>
              </a:spcAft>
              <a:buFont typeface="Arial" charset="0"/>
              <a:buNone/>
            </a:pPr>
            <a:r>
              <a:rPr lang="en-US" altLang="zh-CN" sz="1800" b="1" smtClean="0">
                <a:solidFill>
                  <a:srgbClr val="002060"/>
                </a:solidFill>
                <a:latin typeface="华文宋体" pitchFamily="2" charset="-122"/>
                <a:ea typeface="华文宋体" pitchFamily="2" charset="-122"/>
              </a:rPr>
              <a:t>【</a:t>
            </a:r>
            <a:r>
              <a:rPr lang="zh-CN" altLang="en-US" sz="1800" b="1" smtClean="0">
                <a:solidFill>
                  <a:srgbClr val="002060"/>
                </a:solidFill>
                <a:latin typeface="华文宋体" pitchFamily="2" charset="-122"/>
                <a:ea typeface="华文宋体" pitchFamily="2" charset="-122"/>
              </a:rPr>
              <a:t>企业即时公示</a:t>
            </a:r>
            <a:r>
              <a:rPr lang="en-US" altLang="zh-CN" sz="1800" b="1" smtClean="0">
                <a:solidFill>
                  <a:srgbClr val="002060"/>
                </a:solidFill>
                <a:latin typeface="华文宋体" pitchFamily="2" charset="-122"/>
                <a:ea typeface="华文宋体" pitchFamily="2" charset="-122"/>
              </a:rPr>
              <a:t>】 </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第十条 </a:t>
            </a:r>
            <a:r>
              <a:rPr lang="zh-CN" altLang="en-US" sz="1600" smtClean="0">
                <a:solidFill>
                  <a:srgbClr val="002060"/>
                </a:solidFill>
                <a:latin typeface="华文宋体" pitchFamily="2" charset="-122"/>
                <a:ea typeface="华文宋体" pitchFamily="2" charset="-122"/>
              </a:rPr>
              <a:t>企业应当自下列信息形成之日起</a:t>
            </a:r>
            <a:r>
              <a:rPr lang="en-US" altLang="zh-CN" sz="1600" b="1" u="sng" smtClean="0">
                <a:solidFill>
                  <a:srgbClr val="002060"/>
                </a:solidFill>
                <a:latin typeface="华文宋体" pitchFamily="2" charset="-122"/>
                <a:ea typeface="华文宋体" pitchFamily="2" charset="-122"/>
              </a:rPr>
              <a:t>20</a:t>
            </a:r>
            <a:r>
              <a:rPr lang="zh-CN" altLang="en-US" sz="1600" b="1" u="sng" smtClean="0">
                <a:solidFill>
                  <a:srgbClr val="002060"/>
                </a:solidFill>
                <a:latin typeface="华文宋体" pitchFamily="2" charset="-122"/>
                <a:ea typeface="华文宋体" pitchFamily="2" charset="-122"/>
              </a:rPr>
              <a:t>个工作日内</a:t>
            </a:r>
            <a:r>
              <a:rPr lang="zh-CN" altLang="en-US" sz="1600" smtClean="0">
                <a:solidFill>
                  <a:srgbClr val="002060"/>
                </a:solidFill>
                <a:latin typeface="华文宋体" pitchFamily="2" charset="-122"/>
                <a:ea typeface="华文宋体" pitchFamily="2" charset="-122"/>
              </a:rPr>
              <a:t>通过企业信用信息公示系统向社会公示：</a:t>
            </a:r>
          </a:p>
          <a:p>
            <a:pPr marL="0" indent="0" eaLnBrk="1" hangingPunct="1">
              <a:spcBef>
                <a:spcPts val="300"/>
              </a:spcBef>
              <a:spcAft>
                <a:spcPts val="600"/>
              </a:spcAft>
              <a:buFont typeface="Arial" charset="0"/>
              <a:buNone/>
            </a:pPr>
            <a:r>
              <a:rPr lang="zh-CN" altLang="en-US" sz="1600" smtClean="0">
                <a:solidFill>
                  <a:srgbClr val="002060"/>
                </a:solidFill>
                <a:latin typeface="华文宋体" pitchFamily="2" charset="-122"/>
                <a:ea typeface="华文宋体" pitchFamily="2" charset="-122"/>
              </a:rPr>
              <a:t> </a:t>
            </a:r>
            <a:r>
              <a:rPr lang="zh-CN" altLang="en-US" sz="1600" b="1" smtClean="0">
                <a:solidFill>
                  <a:srgbClr val="002060"/>
                </a:solidFill>
                <a:latin typeface="华文宋体" pitchFamily="2" charset="-122"/>
                <a:ea typeface="华文宋体" pitchFamily="2" charset="-122"/>
              </a:rPr>
              <a:t>（一）有限责任公司股东或者股份有限公司发起人认缴和实缴的出资额、出资时间、出资方式等信息；</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 （二）有限责任公司股东股权转让等股权变更信息；</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 （三）行政许可取得、变更、延续信息；</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 （四）知识产权出质登记信息；</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 （五）受到行政处罚的信息；</a:t>
            </a:r>
          </a:p>
          <a:p>
            <a:pPr marL="0" indent="0" eaLnBrk="1" hangingPunct="1">
              <a:spcBef>
                <a:spcPts val="300"/>
              </a:spcBef>
              <a:spcAft>
                <a:spcPts val="600"/>
              </a:spcAft>
              <a:buFont typeface="Arial" charset="0"/>
              <a:buNone/>
            </a:pPr>
            <a:r>
              <a:rPr lang="zh-CN" altLang="en-US" sz="1600" b="1" smtClean="0">
                <a:solidFill>
                  <a:srgbClr val="002060"/>
                </a:solidFill>
                <a:latin typeface="华文宋体" pitchFamily="2" charset="-122"/>
                <a:ea typeface="华文宋体" pitchFamily="2" charset="-122"/>
              </a:rPr>
              <a:t> （六）其他依法应当公示的信息。</a:t>
            </a:r>
          </a:p>
          <a:p>
            <a:pPr marL="0" indent="0" eaLnBrk="1" hangingPunct="1">
              <a:spcBef>
                <a:spcPts val="300"/>
              </a:spcBef>
              <a:spcAft>
                <a:spcPts val="600"/>
              </a:spcAft>
              <a:buFont typeface="Arial" charset="0"/>
              <a:buNone/>
            </a:pPr>
            <a:r>
              <a:rPr lang="zh-CN" altLang="en-US" sz="1600" smtClean="0">
                <a:solidFill>
                  <a:srgbClr val="002060"/>
                </a:solidFill>
                <a:latin typeface="华文宋体" pitchFamily="2" charset="-122"/>
                <a:ea typeface="华文宋体" pitchFamily="2" charset="-122"/>
              </a:rPr>
              <a:t>工商行政管理部门发现企业未依照前款规定履行公示义务的，应当责令其限期履行。</a:t>
            </a:r>
          </a:p>
          <a:p>
            <a:pPr marL="0" indent="0" eaLnBrk="1" hangingPunct="1">
              <a:lnSpc>
                <a:spcPct val="80000"/>
              </a:lnSpc>
              <a:buFont typeface="Arial" charset="0"/>
              <a:buNone/>
            </a:pPr>
            <a:endParaRPr lang="zh-CN" altLang="en-US" sz="1200" smtClean="0">
              <a:solidFill>
                <a:srgbClr val="474747"/>
              </a:solidFill>
            </a:endParaRPr>
          </a:p>
        </p:txBody>
      </p:sp>
      <p:sp>
        <p:nvSpPr>
          <p:cNvPr id="31747" name="Content Placeholder 3"/>
          <p:cNvSpPr>
            <a:spLocks noGrp="1"/>
          </p:cNvSpPr>
          <p:nvPr>
            <p:ph sz="half" idx="2"/>
          </p:nvPr>
        </p:nvSpPr>
        <p:spPr>
          <a:xfrm>
            <a:off x="4786313" y="1285875"/>
            <a:ext cx="4210050" cy="3971925"/>
          </a:xfrm>
        </p:spPr>
        <p:txBody>
          <a:bodyPr/>
          <a:lstStyle/>
          <a:p>
            <a:pPr marL="0" indent="0" eaLnBrk="1" hangingPunct="1">
              <a:lnSpc>
                <a:spcPct val="80000"/>
              </a:lnSpc>
              <a:spcBef>
                <a:spcPct val="0"/>
              </a:spcBef>
              <a:spcAft>
                <a:spcPts val="1200"/>
              </a:spcAft>
              <a:buFont typeface="Arial" charset="0"/>
              <a:buNone/>
            </a:pPr>
            <a:r>
              <a:rPr lang="en-US" altLang="zh-CN" sz="1800" b="1" smtClean="0">
                <a:solidFill>
                  <a:srgbClr val="FF0000"/>
                </a:solidFill>
                <a:latin typeface="微软雅黑" pitchFamily="34" charset="-122"/>
                <a:ea typeface="微软雅黑" pitchFamily="34" charset="-122"/>
              </a:rPr>
              <a:t>【</a:t>
            </a:r>
            <a:r>
              <a:rPr lang="zh-CN" altLang="en-US" sz="1800" b="1" smtClean="0">
                <a:solidFill>
                  <a:srgbClr val="FF0000"/>
                </a:solidFill>
                <a:latin typeface="微软雅黑" pitchFamily="34" charset="-122"/>
                <a:ea typeface="微软雅黑" pitchFamily="34" charset="-122"/>
              </a:rPr>
              <a:t>东锦解读</a:t>
            </a:r>
            <a:r>
              <a:rPr lang="en-US" altLang="zh-CN" sz="1800" b="1" smtClean="0">
                <a:solidFill>
                  <a:srgbClr val="FF0000"/>
                </a:solidFill>
                <a:latin typeface="微软雅黑" pitchFamily="34" charset="-122"/>
                <a:ea typeface="微软雅黑" pitchFamily="34" charset="-122"/>
              </a:rPr>
              <a:t>】</a:t>
            </a:r>
          </a:p>
          <a:p>
            <a:pPr marL="0" indent="0" eaLnBrk="1" hangingPunct="1">
              <a:spcBef>
                <a:spcPts val="300"/>
              </a:spcBef>
              <a:spcAft>
                <a:spcPts val="300"/>
              </a:spcAft>
              <a:buFont typeface="Arial" charset="0"/>
              <a:buNone/>
            </a:pPr>
            <a:r>
              <a:rPr lang="zh-CN" altLang="en-US" sz="1800" smtClean="0">
                <a:solidFill>
                  <a:srgbClr val="FF0000"/>
                </a:solidFill>
                <a:latin typeface="微软雅黑" pitchFamily="34" charset="-122"/>
                <a:ea typeface="微软雅黑" pitchFamily="34" charset="-122"/>
              </a:rPr>
              <a:t>信息形成之日起</a:t>
            </a:r>
            <a:r>
              <a:rPr lang="en-US" altLang="zh-CN" sz="1800" smtClean="0">
                <a:solidFill>
                  <a:srgbClr val="FF0000"/>
                </a:solidFill>
                <a:latin typeface="微软雅黑" pitchFamily="34" charset="-122"/>
                <a:ea typeface="微软雅黑" pitchFamily="34" charset="-122"/>
              </a:rPr>
              <a:t>20</a:t>
            </a:r>
            <a:r>
              <a:rPr lang="zh-CN" altLang="en-US" sz="1800" smtClean="0">
                <a:solidFill>
                  <a:srgbClr val="FF0000"/>
                </a:solidFill>
                <a:latin typeface="微软雅黑" pitchFamily="34" charset="-122"/>
                <a:ea typeface="微软雅黑" pitchFamily="34" charset="-122"/>
              </a:rPr>
              <a:t>日内公示。</a:t>
            </a:r>
          </a:p>
          <a:p>
            <a:pPr marL="0" indent="0" eaLnBrk="1" hangingPunct="1">
              <a:spcBef>
                <a:spcPts val="300"/>
              </a:spcBef>
              <a:spcAft>
                <a:spcPts val="300"/>
              </a:spcAft>
              <a:buFont typeface="Arial" charset="0"/>
              <a:buNone/>
            </a:pPr>
            <a:endParaRPr lang="zh-CN" altLang="en-US" sz="18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1800" smtClean="0">
                <a:solidFill>
                  <a:srgbClr val="FF0000"/>
                </a:solidFill>
                <a:latin typeface="微软雅黑" pitchFamily="34" charset="-122"/>
                <a:ea typeface="微软雅黑" pitchFamily="34" charset="-122"/>
              </a:rPr>
              <a:t>行政许可的信息需要主动公示。</a:t>
            </a:r>
          </a:p>
          <a:p>
            <a:pPr marL="0" indent="0" eaLnBrk="1" hangingPunct="1">
              <a:spcBef>
                <a:spcPts val="300"/>
              </a:spcBef>
              <a:spcAft>
                <a:spcPts val="300"/>
              </a:spcAft>
              <a:buFont typeface="Arial" charset="0"/>
              <a:buNone/>
            </a:pPr>
            <a:endParaRPr lang="zh-CN" altLang="en-US" sz="18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1800" smtClean="0">
                <a:solidFill>
                  <a:srgbClr val="FF0000"/>
                </a:solidFill>
                <a:latin typeface="微软雅黑" pitchFamily="34" charset="-122"/>
                <a:ea typeface="微软雅黑" pitchFamily="34" charset="-122"/>
              </a:rPr>
              <a:t>企业容易忽略的知识产权出质登记信息。</a:t>
            </a:r>
          </a:p>
          <a:p>
            <a:pPr marL="0" indent="0" eaLnBrk="1" hangingPunct="1">
              <a:spcBef>
                <a:spcPts val="300"/>
              </a:spcBef>
              <a:spcAft>
                <a:spcPts val="300"/>
              </a:spcAft>
              <a:buFont typeface="Arial" charset="0"/>
              <a:buNone/>
            </a:pPr>
            <a:endParaRPr lang="zh-CN" altLang="en-US" sz="1800" smtClean="0">
              <a:solidFill>
                <a:srgbClr val="E46C0A"/>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1800" b="1" smtClean="0">
                <a:solidFill>
                  <a:srgbClr val="FF0000"/>
                </a:solidFill>
                <a:latin typeface="微软雅黑" pitchFamily="34" charset="-122"/>
                <a:ea typeface="微软雅黑" pitchFamily="34" charset="-122"/>
              </a:rPr>
              <a:t>东锦需要特别提醒：企业受到的行政处罚要主动公示。</a:t>
            </a:r>
            <a:endParaRPr lang="zh-CN" altLang="en-US" sz="2000" b="1"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6</a:t>
            </a:r>
          </a:p>
        </p:txBody>
      </p:sp>
      <p:sp>
        <p:nvSpPr>
          <p:cNvPr id="32770" name="Content Placeholder 2"/>
          <p:cNvSpPr>
            <a:spLocks noGrp="1"/>
          </p:cNvSpPr>
          <p:nvPr>
            <p:ph sz="half" idx="1"/>
          </p:nvPr>
        </p:nvSpPr>
        <p:spPr>
          <a:xfrm>
            <a:off x="357188" y="1500188"/>
            <a:ext cx="4357687" cy="4610100"/>
          </a:xfrm>
        </p:spPr>
        <p:txBody>
          <a:bodyPr/>
          <a:lstStyle/>
          <a:p>
            <a:pPr marL="0" indent="0" eaLnBrk="1" hangingPunct="1">
              <a:lnSpc>
                <a:spcPct val="80000"/>
              </a:lnSpc>
              <a:buFont typeface="Arial" charset="0"/>
              <a:buNone/>
            </a:pPr>
            <a:r>
              <a:rPr lang="en-US" altLang="zh-CN" sz="2000" b="1" smtClean="0">
                <a:solidFill>
                  <a:srgbClr val="002060"/>
                </a:solidFill>
                <a:latin typeface="华文宋体" pitchFamily="2" charset="-122"/>
                <a:ea typeface="华文宋体" pitchFamily="2" charset="-122"/>
              </a:rPr>
              <a:t>【</a:t>
            </a:r>
            <a:r>
              <a:rPr lang="zh-CN" altLang="en-US" sz="2000" b="1" smtClean="0">
                <a:solidFill>
                  <a:srgbClr val="002060"/>
                </a:solidFill>
                <a:latin typeface="华文宋体" pitchFamily="2" charset="-122"/>
                <a:ea typeface="华文宋体" pitchFamily="2" charset="-122"/>
              </a:rPr>
              <a:t>社会监督</a:t>
            </a:r>
            <a:r>
              <a:rPr lang="en-US" altLang="zh-CN" sz="2000" b="1" smtClean="0">
                <a:solidFill>
                  <a:srgbClr val="002060"/>
                </a:solidFill>
                <a:latin typeface="华文宋体" pitchFamily="2" charset="-122"/>
                <a:ea typeface="华文宋体" pitchFamily="2" charset="-122"/>
              </a:rPr>
              <a:t>】</a:t>
            </a:r>
          </a:p>
          <a:p>
            <a:pPr marL="0" indent="0" eaLnBrk="1" hangingPunct="1">
              <a:lnSpc>
                <a:spcPct val="80000"/>
              </a:lnSpc>
              <a:buFont typeface="Arial" charset="0"/>
              <a:buNone/>
            </a:pPr>
            <a:endParaRPr lang="en-US" altLang="zh-CN" sz="2000" b="1" smtClean="0">
              <a:solidFill>
                <a:srgbClr val="002060"/>
              </a:solidFill>
              <a:latin typeface="华文宋体" pitchFamily="2" charset="-122"/>
              <a:ea typeface="华文宋体" pitchFamily="2" charset="-122"/>
            </a:endParaRPr>
          </a:p>
          <a:p>
            <a:pPr marL="0" indent="0" eaLnBrk="1" hangingPunct="1">
              <a:spcBef>
                <a:spcPts val="600"/>
              </a:spcBef>
              <a:spcAft>
                <a:spcPts val="600"/>
              </a:spcAft>
              <a:buFont typeface="Arial" charset="0"/>
              <a:buNone/>
            </a:pPr>
            <a:r>
              <a:rPr lang="zh-CN" altLang="en-US" sz="2000" b="1" smtClean="0">
                <a:solidFill>
                  <a:srgbClr val="002060"/>
                </a:solidFill>
                <a:latin typeface="华文宋体" pitchFamily="2" charset="-122"/>
                <a:ea typeface="华文宋体" pitchFamily="2" charset="-122"/>
              </a:rPr>
              <a:t>第十三条 </a:t>
            </a:r>
            <a:r>
              <a:rPr lang="zh-CN" altLang="en-US" sz="2000" smtClean="0">
                <a:solidFill>
                  <a:srgbClr val="002060"/>
                </a:solidFill>
                <a:latin typeface="华文宋体" pitchFamily="2" charset="-122"/>
                <a:ea typeface="华文宋体" pitchFamily="2" charset="-122"/>
              </a:rPr>
              <a:t>公民、法人或者其他组织发现企业公示的信息虚假的，可以向工商行政管理部门举报，接到举报的工商行政管理部门应当自接到举报材料之日起</a:t>
            </a:r>
            <a:r>
              <a:rPr lang="en-US" altLang="zh-CN" sz="2000" b="1" u="sng" smtClean="0">
                <a:solidFill>
                  <a:srgbClr val="002060"/>
                </a:solidFill>
                <a:latin typeface="华文宋体" pitchFamily="2" charset="-122"/>
                <a:ea typeface="华文宋体" pitchFamily="2" charset="-122"/>
              </a:rPr>
              <a:t>20</a:t>
            </a:r>
            <a:r>
              <a:rPr lang="zh-CN" altLang="en-US" sz="2000" b="1" u="sng" smtClean="0">
                <a:solidFill>
                  <a:srgbClr val="002060"/>
                </a:solidFill>
                <a:latin typeface="华文宋体" pitchFamily="2" charset="-122"/>
                <a:ea typeface="华文宋体" pitchFamily="2" charset="-122"/>
              </a:rPr>
              <a:t>个工作日内</a:t>
            </a:r>
            <a:r>
              <a:rPr lang="zh-CN" altLang="en-US" sz="2000" smtClean="0">
                <a:solidFill>
                  <a:srgbClr val="002060"/>
                </a:solidFill>
                <a:latin typeface="华文宋体" pitchFamily="2" charset="-122"/>
                <a:ea typeface="华文宋体" pitchFamily="2" charset="-122"/>
              </a:rPr>
              <a:t>进行核查，予以处理，并将处理情况书面告知举报人。</a:t>
            </a:r>
          </a:p>
          <a:p>
            <a:pPr marL="0" indent="0" eaLnBrk="1" hangingPunct="1">
              <a:spcBef>
                <a:spcPts val="600"/>
              </a:spcBef>
              <a:spcAft>
                <a:spcPts val="600"/>
              </a:spcAft>
              <a:buFont typeface="Arial" charset="0"/>
              <a:buNone/>
            </a:pPr>
            <a:r>
              <a:rPr lang="zh-CN" altLang="en-US" sz="2000" smtClean="0">
                <a:solidFill>
                  <a:srgbClr val="002060"/>
                </a:solidFill>
                <a:latin typeface="华文宋体" pitchFamily="2" charset="-122"/>
                <a:ea typeface="华文宋体" pitchFamily="2" charset="-122"/>
              </a:rPr>
              <a:t>公民、法人或者其他组织对依照本条例规定公示的企业信息有疑问的，可以向政府部门申请查询，收到查询申请的政府部门应当自收到申请之日起</a:t>
            </a:r>
            <a:r>
              <a:rPr lang="en-US" altLang="zh-CN" sz="2000" b="1" u="sng" smtClean="0">
                <a:solidFill>
                  <a:srgbClr val="002060"/>
                </a:solidFill>
                <a:latin typeface="华文宋体" pitchFamily="2" charset="-122"/>
                <a:ea typeface="华文宋体" pitchFamily="2" charset="-122"/>
              </a:rPr>
              <a:t>20</a:t>
            </a:r>
            <a:r>
              <a:rPr lang="zh-CN" altLang="en-US" sz="2000" b="1" u="sng" smtClean="0">
                <a:solidFill>
                  <a:srgbClr val="002060"/>
                </a:solidFill>
                <a:latin typeface="华文宋体" pitchFamily="2" charset="-122"/>
                <a:ea typeface="华文宋体" pitchFamily="2" charset="-122"/>
              </a:rPr>
              <a:t>个工作日内</a:t>
            </a:r>
            <a:r>
              <a:rPr lang="zh-CN" altLang="en-US" sz="2000" smtClean="0">
                <a:solidFill>
                  <a:srgbClr val="002060"/>
                </a:solidFill>
                <a:latin typeface="华文宋体" pitchFamily="2" charset="-122"/>
                <a:ea typeface="华文宋体" pitchFamily="2" charset="-122"/>
              </a:rPr>
              <a:t>书面答复申请人。</a:t>
            </a:r>
          </a:p>
          <a:p>
            <a:pPr marL="0" indent="0" eaLnBrk="1" hangingPunct="1">
              <a:spcBef>
                <a:spcPts val="200"/>
              </a:spcBef>
              <a:spcAft>
                <a:spcPts val="200"/>
              </a:spcAft>
              <a:buFont typeface="Arial" charset="0"/>
              <a:buNone/>
            </a:pPr>
            <a:endParaRPr lang="zh-CN" altLang="en-US" sz="1200" smtClean="0">
              <a:solidFill>
                <a:srgbClr val="474747"/>
              </a:solidFill>
            </a:endParaRPr>
          </a:p>
        </p:txBody>
      </p:sp>
      <p:sp>
        <p:nvSpPr>
          <p:cNvPr id="32771" name="Content Placeholder 3"/>
          <p:cNvSpPr>
            <a:spLocks noGrp="1"/>
          </p:cNvSpPr>
          <p:nvPr>
            <p:ph sz="half" idx="2"/>
          </p:nvPr>
        </p:nvSpPr>
        <p:spPr>
          <a:xfrm>
            <a:off x="4929188" y="1500188"/>
            <a:ext cx="4071937" cy="3971925"/>
          </a:xfrm>
        </p:spPr>
        <p:txBody>
          <a:bodyPr/>
          <a:lstStyle/>
          <a:p>
            <a:pPr marL="0" indent="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a:t>
            </a:r>
            <a:r>
              <a:rPr lang="zh-CN" altLang="en-US" sz="2000" b="1" smtClean="0">
                <a:solidFill>
                  <a:srgbClr val="FF0000"/>
                </a:solidFill>
                <a:latin typeface="微软雅黑" pitchFamily="34" charset="-122"/>
                <a:ea typeface="微软雅黑" pitchFamily="34" charset="-122"/>
              </a:rPr>
              <a:t>东锦解读</a:t>
            </a:r>
            <a:r>
              <a:rPr lang="en-US" altLang="zh-CN" sz="20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2000" b="1"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2000" smtClean="0">
                <a:solidFill>
                  <a:srgbClr val="FF0000"/>
                </a:solidFill>
                <a:latin typeface="微软雅黑" pitchFamily="34" charset="-122"/>
                <a:ea typeface="微软雅黑" pitchFamily="34" charset="-122"/>
              </a:rPr>
              <a:t>公众的监督、举报、向政府查询核实。</a:t>
            </a:r>
          </a:p>
          <a:p>
            <a:pPr marL="0" indent="0" eaLnBrk="1" hangingPunct="1">
              <a:spcBef>
                <a:spcPts val="300"/>
              </a:spcBef>
              <a:spcAft>
                <a:spcPts val="300"/>
              </a:spcAft>
              <a:buFont typeface="Arial" charset="0"/>
              <a:buNone/>
            </a:pPr>
            <a:endParaRPr lang="zh-CN" altLang="en-US" sz="20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2000" smtClean="0">
                <a:solidFill>
                  <a:srgbClr val="FF0000"/>
                </a:solidFill>
                <a:latin typeface="微软雅黑" pitchFamily="34" charset="-122"/>
                <a:ea typeface="微软雅黑" pitchFamily="34" charset="-122"/>
              </a:rPr>
              <a:t>工商部门处理方式</a:t>
            </a:r>
          </a:p>
          <a:p>
            <a:pPr marL="0" indent="0" eaLnBrk="1" hangingPunct="1">
              <a:spcBef>
                <a:spcPts val="300"/>
              </a:spcBef>
              <a:spcAft>
                <a:spcPts val="300"/>
              </a:spcAft>
              <a:buFont typeface="Arial" charset="0"/>
              <a:buNone/>
            </a:pPr>
            <a:endParaRPr lang="zh-CN" altLang="en-US" sz="20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2000" b="1" smtClean="0">
                <a:solidFill>
                  <a:srgbClr val="FF0000"/>
                </a:solidFill>
                <a:latin typeface="微软雅黑" pitchFamily="34" charset="-122"/>
                <a:ea typeface="微软雅黑" pitchFamily="34" charset="-122"/>
              </a:rPr>
              <a:t>根据我方经验，竞争对手企业、与企业有纠纷的供应商、代理商、客户、员工往往是举报的主要来源。</a:t>
            </a: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7</a:t>
            </a:r>
          </a:p>
        </p:txBody>
      </p:sp>
      <p:sp>
        <p:nvSpPr>
          <p:cNvPr id="33794" name="Content Placeholder 2"/>
          <p:cNvSpPr>
            <a:spLocks noGrp="1"/>
          </p:cNvSpPr>
          <p:nvPr>
            <p:ph sz="half" idx="1"/>
          </p:nvPr>
        </p:nvSpPr>
        <p:spPr>
          <a:xfrm>
            <a:off x="214313" y="1285875"/>
            <a:ext cx="4572000" cy="5214938"/>
          </a:xfrm>
        </p:spPr>
        <p:txBody>
          <a:bodyPr/>
          <a:lstStyle/>
          <a:p>
            <a:pPr marL="0" indent="0" eaLnBrk="1" hangingPunct="1">
              <a:lnSpc>
                <a:spcPct val="80000"/>
              </a:lnSpc>
              <a:buFont typeface="Arial" charset="0"/>
              <a:buNone/>
            </a:pPr>
            <a:r>
              <a:rPr lang="en-US" altLang="zh-CN" sz="2000" b="1" smtClean="0">
                <a:solidFill>
                  <a:srgbClr val="002060"/>
                </a:solidFill>
                <a:latin typeface="华文宋体" pitchFamily="2" charset="-122"/>
                <a:ea typeface="华文宋体" pitchFamily="2" charset="-122"/>
              </a:rPr>
              <a:t>【</a:t>
            </a:r>
            <a:r>
              <a:rPr lang="zh-CN" altLang="en-US" sz="2000" b="1" smtClean="0">
                <a:solidFill>
                  <a:srgbClr val="002060"/>
                </a:solidFill>
                <a:latin typeface="华文宋体" pitchFamily="2" charset="-122"/>
                <a:ea typeface="华文宋体" pitchFamily="2" charset="-122"/>
              </a:rPr>
              <a:t>抽查检查</a:t>
            </a:r>
            <a:r>
              <a:rPr lang="en-US" altLang="zh-CN" sz="2000" b="1" smtClean="0">
                <a:solidFill>
                  <a:srgbClr val="002060"/>
                </a:solidFill>
                <a:latin typeface="华文宋体" pitchFamily="2" charset="-122"/>
                <a:ea typeface="华文宋体" pitchFamily="2" charset="-122"/>
              </a:rPr>
              <a:t>】</a:t>
            </a:r>
          </a:p>
          <a:p>
            <a:pPr marL="0" indent="0" eaLnBrk="1" hangingPunct="1">
              <a:lnSpc>
                <a:spcPct val="80000"/>
              </a:lnSpc>
              <a:buFont typeface="Arial" charset="0"/>
              <a:buNone/>
            </a:pPr>
            <a:endParaRPr lang="en-US" altLang="zh-CN" sz="1800" b="1" smtClean="0">
              <a:solidFill>
                <a:srgbClr val="002060"/>
              </a:solidFill>
              <a:latin typeface="华文宋体" pitchFamily="2" charset="-122"/>
              <a:ea typeface="华文宋体" pitchFamily="2" charset="-122"/>
            </a:endParaRPr>
          </a:p>
          <a:p>
            <a:pPr marL="0" indent="0" eaLnBrk="1" hangingPunct="1">
              <a:spcBef>
                <a:spcPts val="20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第十四条     </a:t>
            </a:r>
            <a:r>
              <a:rPr lang="zh-CN" altLang="en-US" sz="1800" smtClean="0">
                <a:solidFill>
                  <a:srgbClr val="002060"/>
                </a:solidFill>
                <a:latin typeface="华文宋体" pitchFamily="2" charset="-122"/>
                <a:ea typeface="华文宋体" pitchFamily="2" charset="-122"/>
              </a:rPr>
              <a:t>国务院工商行政管理部门和省、自治区、直辖市人民政府工商行政管理部门应当按照公平规范的要求，根据企业注册号等随机摇号，确定抽查的企业，组织对企业公示信息的情况进行检查。</a:t>
            </a:r>
          </a:p>
          <a:p>
            <a:pPr marL="0" indent="0" eaLnBrk="1" hangingPunct="1">
              <a:spcBef>
                <a:spcPts val="200"/>
              </a:spcBef>
              <a:spcAft>
                <a:spcPts val="600"/>
              </a:spcAft>
              <a:buFont typeface="Arial" charset="0"/>
              <a:buNone/>
            </a:pPr>
            <a:r>
              <a:rPr lang="zh-CN" altLang="en-US" sz="1800" smtClean="0">
                <a:solidFill>
                  <a:srgbClr val="002060"/>
                </a:solidFill>
                <a:latin typeface="华文宋体" pitchFamily="2" charset="-122"/>
                <a:ea typeface="华文宋体" pitchFamily="2" charset="-122"/>
              </a:rPr>
              <a:t>工商行政管理部门抽查企业公示的信息，可以采取</a:t>
            </a:r>
            <a:r>
              <a:rPr lang="zh-CN" altLang="en-US" sz="1800" b="1" u="sng" smtClean="0">
                <a:solidFill>
                  <a:srgbClr val="002060"/>
                </a:solidFill>
                <a:latin typeface="华文宋体" pitchFamily="2" charset="-122"/>
                <a:ea typeface="华文宋体" pitchFamily="2" charset="-122"/>
              </a:rPr>
              <a:t>书面检查、实地核查、网络监测</a:t>
            </a:r>
            <a:r>
              <a:rPr lang="zh-CN" altLang="en-US" sz="1800" smtClean="0">
                <a:solidFill>
                  <a:srgbClr val="002060"/>
                </a:solidFill>
                <a:latin typeface="华文宋体" pitchFamily="2" charset="-122"/>
                <a:ea typeface="华文宋体" pitchFamily="2" charset="-122"/>
              </a:rPr>
              <a:t>等方式。工商行政管理部门抽查企业公示的信息，可以委托会计师事务所、税务师事务所、律师事务所等专业机构开展相关工作，并依法利用其他政府部门作出的检查、核查结果或者专业机构作出的专业结论。</a:t>
            </a:r>
          </a:p>
          <a:p>
            <a:pPr marL="0" indent="0" eaLnBrk="1" hangingPunct="1">
              <a:spcBef>
                <a:spcPts val="20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抽查结果由工商行政管理部门通过企业信用信息公示系统向社会公布</a:t>
            </a:r>
            <a:r>
              <a:rPr lang="zh-CN" altLang="en-US" sz="2000" b="1" smtClean="0">
                <a:solidFill>
                  <a:srgbClr val="002060"/>
                </a:solidFill>
                <a:latin typeface="华文宋体" pitchFamily="2" charset="-122"/>
                <a:ea typeface="华文宋体" pitchFamily="2" charset="-122"/>
              </a:rPr>
              <a:t>。</a:t>
            </a:r>
          </a:p>
          <a:p>
            <a:pPr marL="0" indent="0" eaLnBrk="1" hangingPunct="1">
              <a:lnSpc>
                <a:spcPct val="80000"/>
              </a:lnSpc>
              <a:buFont typeface="Arial" charset="0"/>
              <a:buNone/>
            </a:pPr>
            <a:endParaRPr lang="zh-CN" altLang="en-US" sz="1200" smtClean="0">
              <a:solidFill>
                <a:srgbClr val="474747"/>
              </a:solidFill>
            </a:endParaRPr>
          </a:p>
        </p:txBody>
      </p:sp>
      <p:sp>
        <p:nvSpPr>
          <p:cNvPr id="33795" name="Content Placeholder 3"/>
          <p:cNvSpPr>
            <a:spLocks noGrp="1"/>
          </p:cNvSpPr>
          <p:nvPr>
            <p:ph sz="half" idx="2"/>
          </p:nvPr>
        </p:nvSpPr>
        <p:spPr>
          <a:xfrm>
            <a:off x="4929188" y="1285875"/>
            <a:ext cx="4038600" cy="3971925"/>
          </a:xfrm>
        </p:spPr>
        <p:txBody>
          <a:bodyPr/>
          <a:lstStyle/>
          <a:p>
            <a:pPr marL="0" indent="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a:t>
            </a:r>
            <a:r>
              <a:rPr lang="zh-CN" altLang="en-US" sz="2000" b="1" smtClean="0">
                <a:solidFill>
                  <a:srgbClr val="FF0000"/>
                </a:solidFill>
                <a:latin typeface="微软雅黑" pitchFamily="34" charset="-122"/>
                <a:ea typeface="微软雅黑" pitchFamily="34" charset="-122"/>
              </a:rPr>
              <a:t>东锦解读</a:t>
            </a:r>
            <a:r>
              <a:rPr lang="en-US" altLang="zh-CN" sz="20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2000" b="1"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en-US" altLang="zh-CN" sz="2000" b="1"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zh-CN" altLang="en-US" sz="2000" b="1" smtClean="0">
                <a:solidFill>
                  <a:srgbClr val="FF0000"/>
                </a:solidFill>
                <a:latin typeface="微软雅黑" pitchFamily="34" charset="-122"/>
                <a:ea typeface="微软雅黑" pitchFamily="34" charset="-122"/>
              </a:rPr>
              <a:t>应对工商部门上门抽查</a:t>
            </a:r>
            <a:endParaRPr lang="en-US" altLang="zh-CN" sz="2000" b="1"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en-US" altLang="zh-CN" sz="20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zh-CN" altLang="en-US" sz="2000" smtClean="0">
                <a:solidFill>
                  <a:srgbClr val="FF0000"/>
                </a:solidFill>
                <a:latin typeface="微软雅黑" pitchFamily="34" charset="-122"/>
                <a:ea typeface="微软雅黑" pitchFamily="34" charset="-122"/>
              </a:rPr>
              <a:t>委托“三所”配合抽查、检查。</a:t>
            </a: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8</a:t>
            </a:r>
          </a:p>
        </p:txBody>
      </p:sp>
      <p:sp>
        <p:nvSpPr>
          <p:cNvPr id="29699" name="Content Placeholder 2"/>
          <p:cNvSpPr>
            <a:spLocks noGrp="1"/>
          </p:cNvSpPr>
          <p:nvPr>
            <p:ph sz="half" idx="1"/>
          </p:nvPr>
        </p:nvSpPr>
        <p:spPr>
          <a:xfrm>
            <a:off x="214313" y="1143000"/>
            <a:ext cx="4286250" cy="5572125"/>
          </a:xfrm>
        </p:spPr>
        <p:txBody>
          <a:bodyPr/>
          <a:lstStyle/>
          <a:p>
            <a:pPr marL="0" indent="0" eaLnBrk="1" hangingPunct="1">
              <a:lnSpc>
                <a:spcPct val="80000"/>
              </a:lnSpc>
              <a:buFont typeface="Arial" charset="0"/>
              <a:buNone/>
              <a:defRPr/>
            </a:pPr>
            <a:r>
              <a:rPr lang="en-US" altLang="zh-CN" sz="1600" b="1" dirty="0" smtClean="0">
                <a:solidFill>
                  <a:srgbClr val="002060"/>
                </a:solidFill>
                <a:latin typeface="+mn-ea"/>
              </a:rPr>
              <a:t>【</a:t>
            </a:r>
            <a:r>
              <a:rPr lang="zh-CN" altLang="en-US" sz="1600" b="1" dirty="0" smtClean="0">
                <a:solidFill>
                  <a:srgbClr val="002060"/>
                </a:solidFill>
                <a:latin typeface="+mn-ea"/>
              </a:rPr>
              <a:t>违法责任</a:t>
            </a:r>
            <a:r>
              <a:rPr lang="en-US" altLang="zh-CN" sz="1600" b="1" dirty="0" smtClean="0">
                <a:solidFill>
                  <a:srgbClr val="002060"/>
                </a:solidFill>
                <a:latin typeface="+mn-ea"/>
              </a:rPr>
              <a:t>】</a:t>
            </a:r>
          </a:p>
          <a:p>
            <a:pPr marL="0" indent="0" eaLnBrk="1" hangingPunct="1">
              <a:lnSpc>
                <a:spcPct val="80000"/>
              </a:lnSpc>
              <a:buFont typeface="Arial" charset="0"/>
              <a:buNone/>
              <a:defRPr/>
            </a:pPr>
            <a:endParaRPr lang="en-US" altLang="zh-CN" sz="1400" b="1" dirty="0" smtClean="0">
              <a:solidFill>
                <a:srgbClr val="002060"/>
              </a:solidFill>
              <a:latin typeface="+mn-ea"/>
            </a:endParaRPr>
          </a:p>
          <a:p>
            <a:pPr marL="0" indent="0" eaLnBrk="1" hangingPunct="1">
              <a:spcBef>
                <a:spcPts val="300"/>
              </a:spcBef>
              <a:spcAft>
                <a:spcPts val="300"/>
              </a:spcAft>
              <a:buFont typeface="Arial" charset="0"/>
              <a:buNone/>
              <a:defRPr/>
            </a:pPr>
            <a:r>
              <a:rPr lang="zh-CN" altLang="en-US" sz="1400" b="1" dirty="0" smtClean="0">
                <a:solidFill>
                  <a:srgbClr val="002060"/>
                </a:solidFill>
                <a:latin typeface="+mn-ea"/>
              </a:rPr>
              <a:t>第十七条 </a:t>
            </a:r>
            <a:r>
              <a:rPr lang="zh-CN" altLang="en-US" sz="1400" dirty="0" smtClean="0">
                <a:solidFill>
                  <a:srgbClr val="002060"/>
                </a:solidFill>
                <a:latin typeface="+mn-ea"/>
              </a:rPr>
              <a:t>有下列情形之一的，由县级以上工商行政管理部门列入经营异常名录，通过企业信用信息公示系统向社会公示，提醒其履行公示义务</a:t>
            </a:r>
            <a:r>
              <a:rPr lang="en-US" altLang="zh-CN" sz="1400" dirty="0" smtClean="0">
                <a:solidFill>
                  <a:srgbClr val="002060"/>
                </a:solidFill>
                <a:latin typeface="+mn-ea"/>
              </a:rPr>
              <a:t>;</a:t>
            </a:r>
            <a:r>
              <a:rPr lang="zh-CN" altLang="en-US" sz="1400" dirty="0" smtClean="0">
                <a:solidFill>
                  <a:srgbClr val="002060"/>
                </a:solidFill>
                <a:latin typeface="+mn-ea"/>
              </a:rPr>
              <a:t>情节严重的，由有关主管部门依照有关法律、行政法规规定给予行政处罚；造成他人损失的，依法承担赔偿责任；构成犯罪的，依法追究刑事责任：</a:t>
            </a:r>
          </a:p>
          <a:p>
            <a:pPr marL="0" indent="0" eaLnBrk="1" hangingPunct="1">
              <a:spcBef>
                <a:spcPts val="300"/>
              </a:spcBef>
              <a:spcAft>
                <a:spcPts val="300"/>
              </a:spcAft>
              <a:buFont typeface="Arial" charset="0"/>
              <a:buNone/>
              <a:defRPr/>
            </a:pPr>
            <a:r>
              <a:rPr lang="zh-CN" altLang="en-US" sz="1400" b="1" dirty="0" smtClean="0">
                <a:solidFill>
                  <a:srgbClr val="002060"/>
                </a:solidFill>
                <a:latin typeface="+mn-ea"/>
              </a:rPr>
              <a:t>（一）企业未按照本条例规定的期限公示年度报告或者未按照工商行政管理部门责令的期限公示有关企业信息的；</a:t>
            </a:r>
            <a:endParaRPr lang="en-US" altLang="zh-CN" sz="1400" b="1" dirty="0" smtClean="0">
              <a:solidFill>
                <a:srgbClr val="002060"/>
              </a:solidFill>
              <a:latin typeface="+mn-ea"/>
            </a:endParaRPr>
          </a:p>
          <a:p>
            <a:pPr marL="0" indent="0" eaLnBrk="1" hangingPunct="1">
              <a:spcBef>
                <a:spcPts val="300"/>
              </a:spcBef>
              <a:spcAft>
                <a:spcPts val="300"/>
              </a:spcAft>
              <a:buFont typeface="Arial" charset="0"/>
              <a:buNone/>
              <a:defRPr/>
            </a:pPr>
            <a:r>
              <a:rPr lang="zh-CN" altLang="en-US" sz="1400" b="1" dirty="0" smtClean="0">
                <a:solidFill>
                  <a:srgbClr val="002060"/>
                </a:solidFill>
                <a:latin typeface="+mn-ea"/>
              </a:rPr>
              <a:t>（二）企业公示信息隐瞒真实情况、弄虚作假的。</a:t>
            </a:r>
            <a:endParaRPr lang="en-US" altLang="zh-CN" sz="1400" b="1" dirty="0" smtClean="0">
              <a:solidFill>
                <a:srgbClr val="002060"/>
              </a:solidFill>
              <a:latin typeface="+mn-ea"/>
            </a:endParaRPr>
          </a:p>
          <a:p>
            <a:pPr marL="0" indent="0" eaLnBrk="1" hangingPunct="1">
              <a:spcBef>
                <a:spcPts val="300"/>
              </a:spcBef>
              <a:spcAft>
                <a:spcPts val="300"/>
              </a:spcAft>
              <a:buFont typeface="Arial" charset="0"/>
              <a:buNone/>
              <a:defRPr/>
            </a:pPr>
            <a:r>
              <a:rPr lang="zh-CN" altLang="en-US" sz="1400" dirty="0" smtClean="0">
                <a:solidFill>
                  <a:srgbClr val="002060"/>
                </a:solidFill>
                <a:latin typeface="+mn-ea"/>
              </a:rPr>
              <a:t>被列入经营异常名录的企业依照本条例规定履行公示义务的，由县级以上工商行政管理部门移出经营异常名录；满</a:t>
            </a:r>
            <a:r>
              <a:rPr lang="en-US" altLang="zh-CN" sz="1400" dirty="0" smtClean="0">
                <a:solidFill>
                  <a:srgbClr val="002060"/>
                </a:solidFill>
                <a:latin typeface="+mn-ea"/>
              </a:rPr>
              <a:t>3</a:t>
            </a:r>
            <a:r>
              <a:rPr lang="zh-CN" altLang="en-US" sz="1400" dirty="0" smtClean="0">
                <a:solidFill>
                  <a:srgbClr val="002060"/>
                </a:solidFill>
                <a:latin typeface="+mn-ea"/>
              </a:rPr>
              <a:t>年未依照本条例规定履行公示义务的，由国务院工商行政管理部门或者省、自治区、直辖市人民政府工商行政管理部门列入严重违法企业名单，并通过企业信用信息公示系统向社会公示。被列入严重违法企业名单的企业的法定代表人、负责人，</a:t>
            </a:r>
            <a:r>
              <a:rPr lang="en-US" altLang="zh-CN" sz="1400" dirty="0" smtClean="0">
                <a:solidFill>
                  <a:srgbClr val="002060"/>
                </a:solidFill>
                <a:latin typeface="+mn-ea"/>
              </a:rPr>
              <a:t>3</a:t>
            </a:r>
            <a:r>
              <a:rPr lang="zh-CN" altLang="en-US" sz="1400" dirty="0" smtClean="0">
                <a:solidFill>
                  <a:srgbClr val="002060"/>
                </a:solidFill>
                <a:latin typeface="+mn-ea"/>
              </a:rPr>
              <a:t>年内不得担任其他企业的法定代表人、负责人。</a:t>
            </a:r>
          </a:p>
          <a:p>
            <a:pPr marL="0" indent="0" eaLnBrk="1" hangingPunct="1">
              <a:spcBef>
                <a:spcPts val="300"/>
              </a:spcBef>
              <a:spcAft>
                <a:spcPts val="300"/>
              </a:spcAft>
              <a:buFont typeface="Arial" charset="0"/>
              <a:buNone/>
              <a:defRPr/>
            </a:pPr>
            <a:r>
              <a:rPr lang="zh-CN" altLang="en-US" sz="1400" dirty="0" smtClean="0">
                <a:solidFill>
                  <a:srgbClr val="002060"/>
                </a:solidFill>
                <a:latin typeface="+mn-ea"/>
              </a:rPr>
              <a:t>企业自被列入严重违法企业名单之日起满</a:t>
            </a:r>
            <a:r>
              <a:rPr lang="en-US" altLang="zh-CN" sz="1400" dirty="0" smtClean="0">
                <a:solidFill>
                  <a:srgbClr val="002060"/>
                </a:solidFill>
                <a:latin typeface="+mn-ea"/>
              </a:rPr>
              <a:t>5</a:t>
            </a:r>
            <a:r>
              <a:rPr lang="zh-CN" altLang="en-US" sz="1400" dirty="0" smtClean="0">
                <a:solidFill>
                  <a:srgbClr val="002060"/>
                </a:solidFill>
                <a:latin typeface="+mn-ea"/>
              </a:rPr>
              <a:t>年未再发生第一款规定情形的，由国务院工商行政管理部门或者省、自治区、直辖市人民政府工商行政管理部门移出严重违法企业名单。</a:t>
            </a:r>
          </a:p>
          <a:p>
            <a:pPr marL="0" indent="0" eaLnBrk="1" hangingPunct="1">
              <a:lnSpc>
                <a:spcPct val="80000"/>
              </a:lnSpc>
              <a:buFont typeface="Arial" charset="0"/>
              <a:buNone/>
              <a:defRPr/>
            </a:pPr>
            <a:endParaRPr lang="zh-CN" altLang="en-US" sz="1800" dirty="0" smtClean="0">
              <a:solidFill>
                <a:srgbClr val="002060"/>
              </a:solidFill>
              <a:latin typeface="+mn-ea"/>
            </a:endParaRPr>
          </a:p>
          <a:p>
            <a:pPr marL="0" indent="0" eaLnBrk="1" hangingPunct="1">
              <a:lnSpc>
                <a:spcPct val="80000"/>
              </a:lnSpc>
              <a:buFont typeface="Arial" charset="0"/>
              <a:buNone/>
              <a:defRPr/>
            </a:pPr>
            <a:endParaRPr lang="zh-CN" altLang="en-US" sz="1200" dirty="0" smtClean="0">
              <a:solidFill>
                <a:srgbClr val="002060"/>
              </a:solidFill>
              <a:latin typeface="+mn-ea"/>
            </a:endParaRPr>
          </a:p>
        </p:txBody>
      </p:sp>
      <p:sp>
        <p:nvSpPr>
          <p:cNvPr id="34819" name="Content Placeholder 3"/>
          <p:cNvSpPr>
            <a:spLocks noGrp="1"/>
          </p:cNvSpPr>
          <p:nvPr>
            <p:ph sz="half" idx="2"/>
          </p:nvPr>
        </p:nvSpPr>
        <p:spPr>
          <a:xfrm>
            <a:off x="4714875" y="1071563"/>
            <a:ext cx="4038600" cy="3971925"/>
          </a:xfrm>
        </p:spPr>
        <p:txBody>
          <a:bodyPr/>
          <a:lstStyle/>
          <a:p>
            <a:pPr marL="0" indent="0" eaLnBrk="1" hangingPunct="1">
              <a:lnSpc>
                <a:spcPct val="80000"/>
              </a:lnSpc>
              <a:buFont typeface="Arial" charset="0"/>
              <a:buNone/>
            </a:pPr>
            <a:r>
              <a:rPr lang="en-US" altLang="zh-CN" sz="1600" b="1" smtClean="0">
                <a:solidFill>
                  <a:srgbClr val="FF0000"/>
                </a:solidFill>
                <a:latin typeface="微软雅黑" pitchFamily="34" charset="-122"/>
                <a:ea typeface="微软雅黑" pitchFamily="34" charset="-122"/>
              </a:rPr>
              <a:t>【</a:t>
            </a:r>
            <a:r>
              <a:rPr lang="zh-CN" altLang="en-US" sz="1600" b="1" smtClean="0">
                <a:solidFill>
                  <a:srgbClr val="FF0000"/>
                </a:solidFill>
                <a:latin typeface="微软雅黑" pitchFamily="34" charset="-122"/>
                <a:ea typeface="微软雅黑" pitchFamily="34" charset="-122"/>
              </a:rPr>
              <a:t>东锦解读</a:t>
            </a:r>
            <a:r>
              <a:rPr lang="en-US" altLang="zh-CN" sz="16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1600" b="1" smtClean="0">
              <a:solidFill>
                <a:srgbClr val="FF0000"/>
              </a:solidFill>
              <a:latin typeface="微软雅黑" pitchFamily="34" charset="-122"/>
              <a:ea typeface="微软雅黑" pitchFamily="34" charset="-122"/>
            </a:endParaRPr>
          </a:p>
          <a:p>
            <a:pPr marL="0" indent="0" eaLnBrk="1" hangingPunct="1">
              <a:spcBef>
                <a:spcPts val="600"/>
              </a:spcBef>
              <a:spcAft>
                <a:spcPts val="600"/>
              </a:spcAft>
              <a:buFont typeface="Arial" charset="0"/>
              <a:buNone/>
            </a:pPr>
            <a:r>
              <a:rPr lang="zh-CN" altLang="en-US" sz="1600" b="1" smtClean="0">
                <a:solidFill>
                  <a:srgbClr val="FF0000"/>
                </a:solidFill>
                <a:latin typeface="微软雅黑" pitchFamily="34" charset="-122"/>
                <a:ea typeface="微软雅黑" pitchFamily="34" charset="-122"/>
              </a:rPr>
              <a:t>违法责任：</a:t>
            </a:r>
          </a:p>
          <a:p>
            <a:pPr marL="0" indent="0" eaLnBrk="1" hangingPunct="1">
              <a:spcBef>
                <a:spcPts val="600"/>
              </a:spcBef>
              <a:spcAft>
                <a:spcPts val="600"/>
              </a:spcAft>
              <a:buFont typeface="Arial" charset="0"/>
              <a:buNone/>
            </a:pPr>
            <a:r>
              <a:rPr lang="zh-CN" altLang="en-US" sz="1600" smtClean="0">
                <a:solidFill>
                  <a:srgbClr val="FF0000"/>
                </a:solidFill>
                <a:latin typeface="微软雅黑" pitchFamily="34" charset="-122"/>
                <a:ea typeface="微软雅黑" pitchFamily="34" charset="-122"/>
              </a:rPr>
              <a:t>企业未按要求公示信息的、隐瞒及弄虚作假的要列入</a:t>
            </a:r>
            <a:r>
              <a:rPr lang="zh-CN" altLang="en-US" sz="1600" b="1" u="sng" smtClean="0">
                <a:solidFill>
                  <a:srgbClr val="FF0000"/>
                </a:solidFill>
                <a:latin typeface="微软雅黑" pitchFamily="34" charset="-122"/>
                <a:ea typeface="微软雅黑" pitchFamily="34" charset="-122"/>
              </a:rPr>
              <a:t>“异常名单”</a:t>
            </a:r>
            <a:r>
              <a:rPr lang="zh-CN" altLang="en-US" sz="1600" smtClean="0">
                <a:solidFill>
                  <a:srgbClr val="FF0000"/>
                </a:solidFill>
                <a:latin typeface="微软雅黑" pitchFamily="34" charset="-122"/>
                <a:ea typeface="微软雅黑" pitchFamily="34" charset="-122"/>
              </a:rPr>
              <a:t> 。</a:t>
            </a:r>
          </a:p>
          <a:p>
            <a:pPr marL="0" indent="0" eaLnBrk="1" hangingPunct="1">
              <a:spcBef>
                <a:spcPts val="600"/>
              </a:spcBef>
              <a:spcAft>
                <a:spcPts val="600"/>
              </a:spcAft>
              <a:buFont typeface="Arial" charset="0"/>
              <a:buNone/>
            </a:pPr>
            <a:endParaRPr lang="zh-CN" altLang="en-US" sz="1600" smtClean="0">
              <a:solidFill>
                <a:srgbClr val="FF0000"/>
              </a:solidFill>
              <a:latin typeface="微软雅黑" pitchFamily="34" charset="-122"/>
              <a:ea typeface="微软雅黑" pitchFamily="34" charset="-122"/>
            </a:endParaRPr>
          </a:p>
          <a:p>
            <a:pPr marL="0" indent="0" eaLnBrk="1" hangingPunct="1">
              <a:spcBef>
                <a:spcPts val="600"/>
              </a:spcBef>
              <a:spcAft>
                <a:spcPts val="600"/>
              </a:spcAft>
              <a:buFont typeface="Arial" charset="0"/>
              <a:buNone/>
            </a:pPr>
            <a:r>
              <a:rPr lang="zh-CN" altLang="en-US" sz="1600" smtClean="0">
                <a:solidFill>
                  <a:srgbClr val="FF0000"/>
                </a:solidFill>
                <a:latin typeface="微软雅黑" pitchFamily="34" charset="-122"/>
                <a:ea typeface="微软雅黑" pitchFamily="34" charset="-122"/>
              </a:rPr>
              <a:t>满三年未履行公示义务的，列入</a:t>
            </a:r>
            <a:r>
              <a:rPr lang="zh-CN" altLang="en-US" sz="1600" b="1" u="sng" smtClean="0">
                <a:solidFill>
                  <a:srgbClr val="FF0000"/>
                </a:solidFill>
                <a:latin typeface="微软雅黑" pitchFamily="34" charset="-122"/>
                <a:ea typeface="微软雅黑" pitchFamily="34" charset="-122"/>
              </a:rPr>
              <a:t>“严重违法企业”</a:t>
            </a:r>
            <a:r>
              <a:rPr lang="zh-CN" altLang="en-US" sz="1600" smtClean="0">
                <a:solidFill>
                  <a:srgbClr val="FF0000"/>
                </a:solidFill>
                <a:latin typeface="微软雅黑" pitchFamily="34" charset="-122"/>
                <a:ea typeface="微软雅黑" pitchFamily="34" charset="-122"/>
              </a:rPr>
              <a:t>名单并公示。</a:t>
            </a:r>
          </a:p>
          <a:p>
            <a:pPr marL="0" indent="0" eaLnBrk="1" hangingPunct="1">
              <a:spcBef>
                <a:spcPts val="600"/>
              </a:spcBef>
              <a:spcAft>
                <a:spcPts val="600"/>
              </a:spcAft>
              <a:buFont typeface="Arial" charset="0"/>
              <a:buNone/>
            </a:pPr>
            <a:endParaRPr lang="zh-CN" altLang="en-US" sz="1600" smtClean="0">
              <a:solidFill>
                <a:srgbClr val="FF0000"/>
              </a:solidFill>
              <a:latin typeface="微软雅黑" pitchFamily="34" charset="-122"/>
              <a:ea typeface="微软雅黑" pitchFamily="34" charset="-122"/>
            </a:endParaRPr>
          </a:p>
          <a:p>
            <a:pPr marL="0" indent="0" eaLnBrk="1" hangingPunct="1">
              <a:spcBef>
                <a:spcPts val="600"/>
              </a:spcBef>
              <a:spcAft>
                <a:spcPts val="600"/>
              </a:spcAft>
              <a:buFont typeface="Arial" charset="0"/>
              <a:buNone/>
            </a:pPr>
            <a:r>
              <a:rPr lang="zh-CN" altLang="en-US" sz="1600" smtClean="0">
                <a:solidFill>
                  <a:srgbClr val="FF0000"/>
                </a:solidFill>
                <a:latin typeface="微软雅黑" pitchFamily="34" charset="-122"/>
                <a:ea typeface="微软雅黑" pitchFamily="34" charset="-122"/>
              </a:rPr>
              <a:t>“移出”黑名单的条件。</a:t>
            </a: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28575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9</a:t>
            </a:r>
          </a:p>
        </p:txBody>
      </p:sp>
      <p:sp>
        <p:nvSpPr>
          <p:cNvPr id="30723" name="Content Placeholder 2"/>
          <p:cNvSpPr>
            <a:spLocks noGrp="1"/>
          </p:cNvSpPr>
          <p:nvPr>
            <p:ph sz="half" idx="1"/>
          </p:nvPr>
        </p:nvSpPr>
        <p:spPr>
          <a:xfrm>
            <a:off x="457200" y="1676400"/>
            <a:ext cx="4038600" cy="4610100"/>
          </a:xfrm>
        </p:spPr>
        <p:txBody>
          <a:bodyPr/>
          <a:lstStyle/>
          <a:p>
            <a:pPr marL="0" indent="0" eaLnBrk="1" hangingPunct="1">
              <a:buFont typeface="Arial" charset="0"/>
              <a:buNone/>
              <a:defRPr/>
            </a:pPr>
            <a:r>
              <a:rPr lang="en-US" altLang="zh-CN" sz="1400" b="1" dirty="0" smtClean="0">
                <a:solidFill>
                  <a:srgbClr val="002060"/>
                </a:solidFill>
                <a:latin typeface="+mn-ea"/>
              </a:rPr>
              <a:t>【</a:t>
            </a:r>
            <a:r>
              <a:rPr lang="zh-CN" altLang="en-US" sz="1400" b="1" dirty="0" smtClean="0">
                <a:solidFill>
                  <a:srgbClr val="002060"/>
                </a:solidFill>
                <a:latin typeface="+mn-ea"/>
              </a:rPr>
              <a:t>实施时间</a:t>
            </a:r>
            <a:r>
              <a:rPr lang="en-US" altLang="zh-CN" sz="1400" b="1" dirty="0" smtClean="0">
                <a:solidFill>
                  <a:srgbClr val="002060"/>
                </a:solidFill>
                <a:latin typeface="+mn-ea"/>
              </a:rPr>
              <a:t>】 </a:t>
            </a:r>
          </a:p>
          <a:p>
            <a:pPr marL="0" indent="0" eaLnBrk="1" hangingPunct="1">
              <a:buFont typeface="Arial" charset="0"/>
              <a:buNone/>
              <a:defRPr/>
            </a:pPr>
            <a:endParaRPr lang="en-US" altLang="zh-CN" sz="1400" b="1" dirty="0" smtClean="0">
              <a:solidFill>
                <a:srgbClr val="002060"/>
              </a:solidFill>
              <a:latin typeface="+mn-ea"/>
            </a:endParaRPr>
          </a:p>
          <a:p>
            <a:pPr marL="0" indent="0" eaLnBrk="1" hangingPunct="1">
              <a:spcBef>
                <a:spcPts val="300"/>
              </a:spcBef>
              <a:spcAft>
                <a:spcPts val="600"/>
              </a:spcAft>
              <a:buFont typeface="Arial" charset="0"/>
              <a:buNone/>
              <a:defRPr/>
            </a:pPr>
            <a:r>
              <a:rPr lang="zh-CN" altLang="en-US" sz="1400" b="1" dirty="0" smtClean="0">
                <a:solidFill>
                  <a:srgbClr val="002060"/>
                </a:solidFill>
                <a:latin typeface="+mn-ea"/>
              </a:rPr>
              <a:t>第二十五条   本条例自</a:t>
            </a:r>
            <a:r>
              <a:rPr lang="en-US" altLang="zh-CN" sz="1400" b="1" u="sng" dirty="0" smtClean="0">
                <a:solidFill>
                  <a:srgbClr val="002060"/>
                </a:solidFill>
                <a:latin typeface="+mn-ea"/>
              </a:rPr>
              <a:t>2014</a:t>
            </a:r>
            <a:r>
              <a:rPr lang="zh-CN" altLang="en-US" sz="1400" b="1" u="sng" dirty="0" smtClean="0">
                <a:solidFill>
                  <a:srgbClr val="002060"/>
                </a:solidFill>
                <a:latin typeface="+mn-ea"/>
              </a:rPr>
              <a:t>年</a:t>
            </a:r>
            <a:r>
              <a:rPr lang="en-US" altLang="zh-CN" sz="1400" b="1" u="sng" dirty="0" smtClean="0">
                <a:solidFill>
                  <a:srgbClr val="002060"/>
                </a:solidFill>
                <a:latin typeface="+mn-ea"/>
              </a:rPr>
              <a:t>10</a:t>
            </a:r>
            <a:r>
              <a:rPr lang="zh-CN" altLang="en-US" sz="1400" b="1" u="sng" dirty="0" smtClean="0">
                <a:solidFill>
                  <a:srgbClr val="002060"/>
                </a:solidFill>
                <a:latin typeface="+mn-ea"/>
              </a:rPr>
              <a:t>月</a:t>
            </a:r>
            <a:r>
              <a:rPr lang="en-US" altLang="zh-CN" sz="1400" b="1" u="sng" dirty="0" smtClean="0">
                <a:solidFill>
                  <a:srgbClr val="002060"/>
                </a:solidFill>
                <a:latin typeface="+mn-ea"/>
              </a:rPr>
              <a:t>1</a:t>
            </a:r>
            <a:r>
              <a:rPr lang="zh-CN" altLang="en-US" sz="1400" b="1" u="sng" dirty="0" smtClean="0">
                <a:solidFill>
                  <a:srgbClr val="002060"/>
                </a:solidFill>
                <a:latin typeface="+mn-ea"/>
              </a:rPr>
              <a:t>日</a:t>
            </a:r>
            <a:r>
              <a:rPr lang="zh-CN" altLang="en-US" sz="1400" b="1" dirty="0" smtClean="0">
                <a:solidFill>
                  <a:srgbClr val="002060"/>
                </a:solidFill>
                <a:latin typeface="+mn-ea"/>
              </a:rPr>
              <a:t>起施行。</a:t>
            </a:r>
          </a:p>
          <a:p>
            <a:pPr marL="0" indent="0" eaLnBrk="1" hangingPunct="1">
              <a:spcBef>
                <a:spcPts val="300"/>
              </a:spcBef>
              <a:spcAft>
                <a:spcPts val="600"/>
              </a:spcAft>
              <a:buFont typeface="Arial" charset="0"/>
              <a:buNone/>
              <a:defRPr/>
            </a:pPr>
            <a:r>
              <a:rPr lang="en-US" altLang="zh-CN" sz="1400" dirty="0" smtClean="0">
                <a:solidFill>
                  <a:srgbClr val="002060"/>
                </a:solidFill>
                <a:latin typeface="+mn-ea"/>
              </a:rPr>
              <a:t>2014</a:t>
            </a:r>
            <a:r>
              <a:rPr lang="zh-CN" altLang="en-US" sz="1400" dirty="0" smtClean="0">
                <a:solidFill>
                  <a:srgbClr val="002060"/>
                </a:solidFill>
                <a:latin typeface="+mn-ea"/>
              </a:rPr>
              <a:t>年</a:t>
            </a:r>
            <a:r>
              <a:rPr lang="en-US" altLang="zh-CN" sz="1400" dirty="0" smtClean="0">
                <a:solidFill>
                  <a:srgbClr val="002060"/>
                </a:solidFill>
                <a:latin typeface="+mn-ea"/>
              </a:rPr>
              <a:t>9</a:t>
            </a:r>
            <a:r>
              <a:rPr lang="zh-CN" altLang="en-US" sz="1400" dirty="0" smtClean="0">
                <a:solidFill>
                  <a:srgbClr val="002060"/>
                </a:solidFill>
                <a:latin typeface="+mn-ea"/>
              </a:rPr>
              <a:t>月</a:t>
            </a:r>
            <a:r>
              <a:rPr lang="en-US" altLang="zh-CN" sz="1400" dirty="0" smtClean="0">
                <a:solidFill>
                  <a:srgbClr val="002060"/>
                </a:solidFill>
                <a:latin typeface="+mn-ea"/>
              </a:rPr>
              <a:t>2</a:t>
            </a:r>
            <a:r>
              <a:rPr lang="zh-CN" altLang="en-US" sz="1400" dirty="0" smtClean="0">
                <a:solidFill>
                  <a:srgbClr val="002060"/>
                </a:solidFill>
                <a:latin typeface="+mn-ea"/>
              </a:rPr>
              <a:t>日，工商总局发布“关于贯彻落实</a:t>
            </a:r>
            <a:r>
              <a:rPr lang="en-US" altLang="zh-CN" sz="1400" dirty="0" smtClean="0">
                <a:solidFill>
                  <a:srgbClr val="002060"/>
                </a:solidFill>
                <a:latin typeface="+mn-ea"/>
              </a:rPr>
              <a:t>《</a:t>
            </a:r>
            <a:r>
              <a:rPr lang="zh-CN" altLang="en-US" sz="1400" dirty="0" smtClean="0">
                <a:solidFill>
                  <a:srgbClr val="002060"/>
                </a:solidFill>
                <a:latin typeface="+mn-ea"/>
              </a:rPr>
              <a:t>企业信息公示暂行条例</a:t>
            </a:r>
            <a:r>
              <a:rPr lang="en-US" altLang="zh-CN" sz="1400" dirty="0" smtClean="0">
                <a:solidFill>
                  <a:srgbClr val="002060"/>
                </a:solidFill>
                <a:latin typeface="+mn-ea"/>
              </a:rPr>
              <a:t>》</a:t>
            </a:r>
            <a:r>
              <a:rPr lang="zh-CN" altLang="en-US" sz="1400" dirty="0" smtClean="0">
                <a:solidFill>
                  <a:srgbClr val="002060"/>
                </a:solidFill>
                <a:latin typeface="+mn-ea"/>
              </a:rPr>
              <a:t>有关问题的通知”：</a:t>
            </a:r>
          </a:p>
          <a:p>
            <a:pPr marL="0" indent="0" eaLnBrk="1" hangingPunct="1">
              <a:spcBef>
                <a:spcPts val="300"/>
              </a:spcBef>
              <a:spcAft>
                <a:spcPts val="600"/>
              </a:spcAft>
              <a:buFont typeface="Arial" charset="0"/>
              <a:buNone/>
              <a:defRPr/>
            </a:pPr>
            <a:r>
              <a:rPr lang="zh-CN" altLang="en-US" sz="1400" dirty="0" smtClean="0">
                <a:solidFill>
                  <a:srgbClr val="002060"/>
                </a:solidFill>
                <a:latin typeface="+mn-ea"/>
              </a:rPr>
              <a:t>规范企业信息公示内容。各级工商行政管理部门、市场监督管理部门（以下简称各级工商部门）应当根据</a:t>
            </a:r>
            <a:r>
              <a:rPr lang="en-US" altLang="zh-CN" sz="1400" dirty="0" smtClean="0">
                <a:solidFill>
                  <a:srgbClr val="002060"/>
                </a:solidFill>
                <a:latin typeface="+mn-ea"/>
              </a:rPr>
              <a:t>《</a:t>
            </a:r>
            <a:r>
              <a:rPr lang="zh-CN" altLang="en-US" sz="1400" dirty="0" smtClean="0">
                <a:solidFill>
                  <a:srgbClr val="002060"/>
                </a:solidFill>
                <a:latin typeface="+mn-ea"/>
              </a:rPr>
              <a:t>条例</a:t>
            </a:r>
            <a:r>
              <a:rPr lang="en-US" altLang="zh-CN" sz="1400" dirty="0" smtClean="0">
                <a:solidFill>
                  <a:srgbClr val="002060"/>
                </a:solidFill>
                <a:latin typeface="+mn-ea"/>
              </a:rPr>
              <a:t>》</a:t>
            </a:r>
            <a:r>
              <a:rPr lang="zh-CN" altLang="en-US" sz="1400" dirty="0" smtClean="0">
                <a:solidFill>
                  <a:srgbClr val="002060"/>
                </a:solidFill>
                <a:latin typeface="+mn-ea"/>
              </a:rPr>
              <a:t>规定和总局相关要求公示企业信息。除企业登记、备案信息外，</a:t>
            </a:r>
            <a:r>
              <a:rPr lang="en-US" altLang="zh-CN" sz="1400" dirty="0" smtClean="0">
                <a:solidFill>
                  <a:srgbClr val="002060"/>
                </a:solidFill>
                <a:latin typeface="+mn-ea"/>
              </a:rPr>
              <a:t>《</a:t>
            </a:r>
            <a:r>
              <a:rPr lang="zh-CN" altLang="en-US" sz="1400" dirty="0" smtClean="0">
                <a:solidFill>
                  <a:srgbClr val="002060"/>
                </a:solidFill>
                <a:latin typeface="+mn-ea"/>
              </a:rPr>
              <a:t>条例</a:t>
            </a:r>
            <a:r>
              <a:rPr lang="en-US" altLang="zh-CN" sz="1400" dirty="0" smtClean="0">
                <a:solidFill>
                  <a:srgbClr val="002060"/>
                </a:solidFill>
                <a:latin typeface="+mn-ea"/>
              </a:rPr>
              <a:t>》</a:t>
            </a:r>
            <a:r>
              <a:rPr lang="zh-CN" altLang="en-US" sz="1400" dirty="0" smtClean="0">
                <a:solidFill>
                  <a:srgbClr val="002060"/>
                </a:solidFill>
                <a:latin typeface="+mn-ea"/>
              </a:rPr>
              <a:t>实施前形成的其他企业信息不纳入公示范围。</a:t>
            </a:r>
            <a:r>
              <a:rPr lang="en-US" altLang="zh-CN" sz="1400" dirty="0" smtClean="0">
                <a:solidFill>
                  <a:srgbClr val="002060"/>
                </a:solidFill>
                <a:latin typeface="+mn-ea"/>
              </a:rPr>
              <a:t>《</a:t>
            </a:r>
            <a:r>
              <a:rPr lang="zh-CN" altLang="en-US" sz="1400" dirty="0" smtClean="0">
                <a:solidFill>
                  <a:srgbClr val="002060"/>
                </a:solidFill>
                <a:latin typeface="+mn-ea"/>
              </a:rPr>
              <a:t>条例</a:t>
            </a:r>
            <a:r>
              <a:rPr lang="en-US" altLang="zh-CN" sz="1400" dirty="0" smtClean="0">
                <a:solidFill>
                  <a:srgbClr val="002060"/>
                </a:solidFill>
                <a:latin typeface="+mn-ea"/>
              </a:rPr>
              <a:t>》</a:t>
            </a:r>
            <a:r>
              <a:rPr lang="zh-CN" altLang="en-US" sz="1400" dirty="0" smtClean="0">
                <a:solidFill>
                  <a:srgbClr val="002060"/>
                </a:solidFill>
                <a:latin typeface="+mn-ea"/>
              </a:rPr>
              <a:t>实施前已被吊销营业执照的企业，公示其名称、注册号、吊销日期，并标注“已吊销”。</a:t>
            </a:r>
          </a:p>
          <a:p>
            <a:pPr marL="0" indent="0" eaLnBrk="1" hangingPunct="1">
              <a:spcBef>
                <a:spcPts val="300"/>
              </a:spcBef>
              <a:spcAft>
                <a:spcPts val="600"/>
              </a:spcAft>
              <a:buFont typeface="Arial" charset="0"/>
              <a:buNone/>
              <a:defRPr/>
            </a:pPr>
            <a:r>
              <a:rPr lang="zh-CN" altLang="en-US" sz="1400" dirty="0" smtClean="0">
                <a:solidFill>
                  <a:srgbClr val="002060"/>
                </a:solidFill>
                <a:latin typeface="+mn-ea"/>
              </a:rPr>
              <a:t>　　各级工商部门已经通过企业信用信息公示系统公示的</a:t>
            </a:r>
            <a:r>
              <a:rPr lang="en-US" altLang="zh-CN" sz="1400" b="1" u="sng" dirty="0" smtClean="0">
                <a:solidFill>
                  <a:srgbClr val="002060"/>
                </a:solidFill>
                <a:latin typeface="+mn-ea"/>
              </a:rPr>
              <a:t>2014</a:t>
            </a:r>
            <a:r>
              <a:rPr lang="zh-CN" altLang="en-US" sz="1400" b="1" u="sng" dirty="0" smtClean="0">
                <a:solidFill>
                  <a:srgbClr val="002060"/>
                </a:solidFill>
                <a:latin typeface="+mn-ea"/>
              </a:rPr>
              <a:t>年</a:t>
            </a:r>
            <a:r>
              <a:rPr lang="en-US" altLang="zh-CN" sz="1400" b="1" u="sng" dirty="0" smtClean="0">
                <a:solidFill>
                  <a:srgbClr val="002060"/>
                </a:solidFill>
                <a:latin typeface="+mn-ea"/>
              </a:rPr>
              <a:t>2</a:t>
            </a:r>
            <a:r>
              <a:rPr lang="zh-CN" altLang="en-US" sz="1400" b="1" u="sng" dirty="0" smtClean="0">
                <a:solidFill>
                  <a:srgbClr val="002060"/>
                </a:solidFill>
                <a:latin typeface="+mn-ea"/>
              </a:rPr>
              <a:t>月</a:t>
            </a:r>
            <a:r>
              <a:rPr lang="en-US" altLang="zh-CN" sz="1400" b="1" u="sng" dirty="0" smtClean="0">
                <a:solidFill>
                  <a:srgbClr val="002060"/>
                </a:solidFill>
                <a:latin typeface="+mn-ea"/>
              </a:rPr>
              <a:t>28</a:t>
            </a:r>
            <a:r>
              <a:rPr lang="zh-CN" altLang="en-US" sz="1400" b="1" u="sng" dirty="0" smtClean="0">
                <a:solidFill>
                  <a:srgbClr val="002060"/>
                </a:solidFill>
                <a:latin typeface="+mn-ea"/>
              </a:rPr>
              <a:t>日前</a:t>
            </a:r>
            <a:r>
              <a:rPr lang="zh-CN" altLang="en-US" sz="1400" dirty="0" smtClean="0">
                <a:solidFill>
                  <a:srgbClr val="002060"/>
                </a:solidFill>
                <a:latin typeface="+mn-ea"/>
              </a:rPr>
              <a:t>已设立公司的实收资本及股东（发起人）认缴和实缴的出资额、出资方式、出资期限等公司股东（发起人）出资信息发生变动的，从之前由工商部门向社会公示转由公司向社会公示。</a:t>
            </a:r>
          </a:p>
          <a:p>
            <a:pPr marL="0" indent="0" eaLnBrk="1" hangingPunct="1">
              <a:lnSpc>
                <a:spcPct val="80000"/>
              </a:lnSpc>
              <a:buFont typeface="Arial" charset="0"/>
              <a:buNone/>
              <a:defRPr/>
            </a:pPr>
            <a:endParaRPr lang="zh-CN" altLang="en-US" sz="1800" dirty="0" smtClean="0">
              <a:solidFill>
                <a:srgbClr val="002060"/>
              </a:solidFill>
              <a:latin typeface="+mn-ea"/>
            </a:endParaRPr>
          </a:p>
          <a:p>
            <a:pPr marL="0" indent="0" eaLnBrk="1" hangingPunct="1">
              <a:lnSpc>
                <a:spcPct val="80000"/>
              </a:lnSpc>
              <a:buFont typeface="Arial" charset="0"/>
              <a:buNone/>
              <a:defRPr/>
            </a:pPr>
            <a:endParaRPr lang="zh-CN" altLang="en-US" sz="1200" dirty="0" smtClean="0">
              <a:solidFill>
                <a:srgbClr val="002060"/>
              </a:solidFill>
              <a:latin typeface="+mn-ea"/>
            </a:endParaRPr>
          </a:p>
        </p:txBody>
      </p:sp>
      <p:sp>
        <p:nvSpPr>
          <p:cNvPr id="35843" name="Content Placeholder 3"/>
          <p:cNvSpPr>
            <a:spLocks noGrp="1"/>
          </p:cNvSpPr>
          <p:nvPr>
            <p:ph sz="half" idx="2"/>
          </p:nvPr>
        </p:nvSpPr>
        <p:spPr>
          <a:xfrm>
            <a:off x="4648200" y="1676400"/>
            <a:ext cx="4038600" cy="4538663"/>
          </a:xfrm>
        </p:spPr>
        <p:txBody>
          <a:bodyPr/>
          <a:lstStyle/>
          <a:p>
            <a:pPr marL="0" indent="0" eaLnBrk="1" hangingPunct="1">
              <a:lnSpc>
                <a:spcPct val="80000"/>
              </a:lnSpc>
              <a:buFont typeface="Arial" charset="0"/>
              <a:buNone/>
            </a:pPr>
            <a:r>
              <a:rPr lang="en-US" altLang="zh-CN" sz="1400" b="1" smtClean="0">
                <a:solidFill>
                  <a:srgbClr val="FF0000"/>
                </a:solidFill>
                <a:latin typeface="微软雅黑" pitchFamily="34" charset="-122"/>
                <a:ea typeface="微软雅黑" pitchFamily="34" charset="-122"/>
              </a:rPr>
              <a:t>【</a:t>
            </a:r>
            <a:r>
              <a:rPr lang="zh-CN" altLang="en-US" sz="1400" b="1" smtClean="0">
                <a:solidFill>
                  <a:srgbClr val="FF0000"/>
                </a:solidFill>
                <a:latin typeface="微软雅黑" pitchFamily="34" charset="-122"/>
                <a:ea typeface="微软雅黑" pitchFamily="34" charset="-122"/>
              </a:rPr>
              <a:t>东锦解读</a:t>
            </a:r>
            <a:r>
              <a:rPr lang="en-US" altLang="zh-CN" sz="14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1400" b="1" smtClean="0">
              <a:solidFill>
                <a:srgbClr val="FF0000"/>
              </a:solidFill>
              <a:latin typeface="微软雅黑" pitchFamily="34" charset="-122"/>
              <a:ea typeface="微软雅黑" pitchFamily="34" charset="-122"/>
            </a:endParaRPr>
          </a:p>
          <a:p>
            <a:pPr marL="0" indent="0" eaLnBrk="1" hangingPunct="1">
              <a:spcBef>
                <a:spcPts val="600"/>
              </a:spcBef>
              <a:spcAft>
                <a:spcPts val="600"/>
              </a:spcAft>
              <a:buFont typeface="Arial" charset="0"/>
              <a:buNone/>
            </a:pPr>
            <a:r>
              <a:rPr lang="en-US" altLang="zh-CN" sz="1400" b="1" smtClean="0">
                <a:solidFill>
                  <a:srgbClr val="FF0000"/>
                </a:solidFill>
                <a:latin typeface="微软雅黑" pitchFamily="34" charset="-122"/>
                <a:ea typeface="微软雅黑" pitchFamily="34" charset="-122"/>
              </a:rPr>
              <a:t>1. </a:t>
            </a:r>
            <a:r>
              <a:rPr lang="zh-CN" altLang="en-US" sz="1400" b="1" smtClean="0">
                <a:solidFill>
                  <a:srgbClr val="FF0000"/>
                </a:solidFill>
                <a:latin typeface="微软雅黑" pitchFamily="34" charset="-122"/>
                <a:ea typeface="微软雅黑" pitchFamily="34" charset="-122"/>
              </a:rPr>
              <a:t> 除企业登记、备案信息外，</a:t>
            </a:r>
            <a:r>
              <a:rPr lang="en-US" altLang="zh-CN" sz="1400" b="1" smtClean="0">
                <a:solidFill>
                  <a:srgbClr val="FF0000"/>
                </a:solidFill>
                <a:latin typeface="微软雅黑" pitchFamily="34" charset="-122"/>
                <a:ea typeface="微软雅黑" pitchFamily="34" charset="-122"/>
              </a:rPr>
              <a:t>《</a:t>
            </a:r>
            <a:r>
              <a:rPr lang="zh-CN" altLang="en-US" sz="1400" b="1" smtClean="0">
                <a:solidFill>
                  <a:srgbClr val="FF0000"/>
                </a:solidFill>
                <a:latin typeface="微软雅黑" pitchFamily="34" charset="-122"/>
                <a:ea typeface="微软雅黑" pitchFamily="34" charset="-122"/>
              </a:rPr>
              <a:t>条例</a:t>
            </a:r>
            <a:r>
              <a:rPr lang="en-US" altLang="zh-CN" sz="1400" b="1" smtClean="0">
                <a:solidFill>
                  <a:srgbClr val="FF0000"/>
                </a:solidFill>
                <a:latin typeface="微软雅黑" pitchFamily="34" charset="-122"/>
                <a:ea typeface="微软雅黑" pitchFamily="34" charset="-122"/>
              </a:rPr>
              <a:t>》</a:t>
            </a:r>
            <a:r>
              <a:rPr lang="zh-CN" altLang="en-US" sz="1400" b="1" smtClean="0">
                <a:solidFill>
                  <a:srgbClr val="FF0000"/>
                </a:solidFill>
                <a:latin typeface="微软雅黑" pitchFamily="34" charset="-122"/>
                <a:ea typeface="微软雅黑" pitchFamily="34" charset="-122"/>
              </a:rPr>
              <a:t>实施前形成的其他企业信息不纳入公示范围。需调档查询。</a:t>
            </a:r>
          </a:p>
          <a:p>
            <a:pPr marL="0" indent="0" eaLnBrk="1" hangingPunct="1">
              <a:spcBef>
                <a:spcPts val="600"/>
              </a:spcBef>
              <a:spcAft>
                <a:spcPts val="600"/>
              </a:spcAft>
              <a:buFont typeface="Arial" charset="0"/>
              <a:buNone/>
            </a:pPr>
            <a:r>
              <a:rPr lang="zh-CN" altLang="en-US" sz="1400" smtClean="0">
                <a:solidFill>
                  <a:srgbClr val="FF0000"/>
                </a:solidFill>
                <a:latin typeface="微软雅黑" pitchFamily="34" charset="-122"/>
                <a:ea typeface="微软雅黑" pitchFamily="34" charset="-122"/>
              </a:rPr>
              <a:t> </a:t>
            </a:r>
          </a:p>
          <a:p>
            <a:pPr marL="0" indent="0" eaLnBrk="1" hangingPunct="1">
              <a:spcBef>
                <a:spcPts val="600"/>
              </a:spcBef>
              <a:spcAft>
                <a:spcPts val="600"/>
              </a:spcAft>
              <a:buFont typeface="Arial" charset="0"/>
              <a:buNone/>
            </a:pPr>
            <a:r>
              <a:rPr lang="en-US" altLang="zh-CN" sz="1400" b="1" smtClean="0">
                <a:solidFill>
                  <a:srgbClr val="FF0000"/>
                </a:solidFill>
                <a:latin typeface="微软雅黑" pitchFamily="34" charset="-122"/>
                <a:ea typeface="微软雅黑" pitchFamily="34" charset="-122"/>
              </a:rPr>
              <a:t>2. </a:t>
            </a:r>
            <a:r>
              <a:rPr lang="en-US" altLang="zh-CN" sz="1400" b="1" u="sng" smtClean="0">
                <a:solidFill>
                  <a:srgbClr val="FF0000"/>
                </a:solidFill>
                <a:latin typeface="微软雅黑" pitchFamily="34" charset="-122"/>
                <a:ea typeface="微软雅黑" pitchFamily="34" charset="-122"/>
              </a:rPr>
              <a:t>2014</a:t>
            </a:r>
            <a:r>
              <a:rPr lang="zh-CN" altLang="en-US" sz="1400" b="1" u="sng" smtClean="0">
                <a:solidFill>
                  <a:srgbClr val="FF0000"/>
                </a:solidFill>
                <a:latin typeface="微软雅黑" pitchFamily="34" charset="-122"/>
                <a:ea typeface="微软雅黑" pitchFamily="34" charset="-122"/>
              </a:rPr>
              <a:t>年</a:t>
            </a:r>
            <a:r>
              <a:rPr lang="en-US" altLang="zh-CN" sz="1400" b="1" u="sng" smtClean="0">
                <a:solidFill>
                  <a:srgbClr val="FF0000"/>
                </a:solidFill>
                <a:latin typeface="微软雅黑" pitchFamily="34" charset="-122"/>
                <a:ea typeface="微软雅黑" pitchFamily="34" charset="-122"/>
              </a:rPr>
              <a:t>2</a:t>
            </a:r>
            <a:r>
              <a:rPr lang="zh-CN" altLang="en-US" sz="1400" b="1" u="sng" smtClean="0">
                <a:solidFill>
                  <a:srgbClr val="FF0000"/>
                </a:solidFill>
                <a:latin typeface="微软雅黑" pitchFamily="34" charset="-122"/>
                <a:ea typeface="微软雅黑" pitchFamily="34" charset="-122"/>
              </a:rPr>
              <a:t>月</a:t>
            </a:r>
            <a:r>
              <a:rPr lang="en-US" altLang="zh-CN" sz="1400" b="1" u="sng" smtClean="0">
                <a:solidFill>
                  <a:srgbClr val="FF0000"/>
                </a:solidFill>
                <a:latin typeface="微软雅黑" pitchFamily="34" charset="-122"/>
                <a:ea typeface="微软雅黑" pitchFamily="34" charset="-122"/>
              </a:rPr>
              <a:t>28</a:t>
            </a:r>
            <a:r>
              <a:rPr lang="zh-CN" altLang="en-US" sz="1400" b="1" u="sng" smtClean="0">
                <a:solidFill>
                  <a:srgbClr val="FF0000"/>
                </a:solidFill>
                <a:latin typeface="微软雅黑" pitchFamily="34" charset="-122"/>
                <a:ea typeface="微软雅黑" pitchFamily="34" charset="-122"/>
              </a:rPr>
              <a:t>日前</a:t>
            </a:r>
            <a:r>
              <a:rPr lang="zh-CN" altLang="en-US" sz="1400" b="1" smtClean="0">
                <a:solidFill>
                  <a:srgbClr val="FF0000"/>
                </a:solidFill>
                <a:latin typeface="微软雅黑" pitchFamily="34" charset="-122"/>
                <a:ea typeface="微软雅黑" pitchFamily="34" charset="-122"/>
              </a:rPr>
              <a:t>已设立公司，出资信息发生变动的，由公司向社会公示。</a:t>
            </a:r>
          </a:p>
          <a:p>
            <a:pPr marL="0" indent="0" eaLnBrk="1" hangingPunct="1">
              <a:spcBef>
                <a:spcPts val="600"/>
              </a:spcBef>
              <a:spcAft>
                <a:spcPts val="600"/>
              </a:spcAft>
              <a:buFont typeface="Arial" charset="0"/>
              <a:buNone/>
            </a:pPr>
            <a:r>
              <a:rPr lang="zh-CN" altLang="en-US" sz="1400" b="1" smtClean="0">
                <a:solidFill>
                  <a:srgbClr val="FF0000"/>
                </a:solidFill>
                <a:latin typeface="微软雅黑" pitchFamily="34" charset="-122"/>
                <a:ea typeface="微软雅黑" pitchFamily="34" charset="-122"/>
              </a:rPr>
              <a:t>因此，分成两种情况进行处理：</a:t>
            </a:r>
          </a:p>
          <a:p>
            <a:pPr marL="0" indent="0" eaLnBrk="1" hangingPunct="1">
              <a:spcBef>
                <a:spcPts val="600"/>
              </a:spcBef>
              <a:spcAft>
                <a:spcPts val="600"/>
              </a:spcAft>
              <a:buFont typeface="Arial" charset="0"/>
              <a:buNone/>
            </a:pPr>
            <a:r>
              <a:rPr lang="en-US" altLang="zh-CN" sz="1400" smtClean="0">
                <a:solidFill>
                  <a:srgbClr val="FF0000"/>
                </a:solidFill>
                <a:latin typeface="微软雅黑" pitchFamily="34" charset="-122"/>
                <a:ea typeface="微软雅黑" pitchFamily="34" charset="-122"/>
              </a:rPr>
              <a:t>1</a:t>
            </a:r>
            <a:r>
              <a:rPr lang="zh-CN" altLang="en-US" sz="1400" smtClean="0">
                <a:solidFill>
                  <a:srgbClr val="FF0000"/>
                </a:solidFill>
                <a:latin typeface="微软雅黑" pitchFamily="34" charset="-122"/>
                <a:ea typeface="微软雅黑" pitchFamily="34" charset="-122"/>
              </a:rPr>
              <a:t>）出资信息在</a:t>
            </a:r>
            <a:r>
              <a:rPr lang="en-US" altLang="zh-CN" sz="1400" b="1" u="sng" smtClean="0">
                <a:solidFill>
                  <a:srgbClr val="FF0000"/>
                </a:solidFill>
                <a:latin typeface="微软雅黑" pitchFamily="34" charset="-122"/>
                <a:ea typeface="微软雅黑" pitchFamily="34" charset="-122"/>
              </a:rPr>
              <a:t>2014</a:t>
            </a:r>
            <a:r>
              <a:rPr lang="zh-CN" altLang="en-US" sz="1400" b="1" u="sng" smtClean="0">
                <a:solidFill>
                  <a:srgbClr val="FF0000"/>
                </a:solidFill>
                <a:latin typeface="微软雅黑" pitchFamily="34" charset="-122"/>
                <a:ea typeface="微软雅黑" pitchFamily="34" charset="-122"/>
              </a:rPr>
              <a:t>年</a:t>
            </a:r>
            <a:r>
              <a:rPr lang="en-US" altLang="zh-CN" sz="1400" b="1" u="sng" smtClean="0">
                <a:solidFill>
                  <a:srgbClr val="FF0000"/>
                </a:solidFill>
                <a:latin typeface="微软雅黑" pitchFamily="34" charset="-122"/>
                <a:ea typeface="微软雅黑" pitchFamily="34" charset="-122"/>
              </a:rPr>
              <a:t>3</a:t>
            </a:r>
            <a:r>
              <a:rPr lang="zh-CN" altLang="en-US" sz="1400" b="1" u="sng" smtClean="0">
                <a:solidFill>
                  <a:srgbClr val="FF0000"/>
                </a:solidFill>
                <a:latin typeface="微软雅黑" pitchFamily="34" charset="-122"/>
                <a:ea typeface="微软雅黑" pitchFamily="34" charset="-122"/>
              </a:rPr>
              <a:t>月</a:t>
            </a:r>
            <a:r>
              <a:rPr lang="en-US" altLang="zh-CN" sz="1400" b="1" u="sng" smtClean="0">
                <a:solidFill>
                  <a:srgbClr val="FF0000"/>
                </a:solidFill>
                <a:latin typeface="微软雅黑" pitchFamily="34" charset="-122"/>
                <a:ea typeface="微软雅黑" pitchFamily="34" charset="-122"/>
              </a:rPr>
              <a:t>1</a:t>
            </a:r>
            <a:r>
              <a:rPr lang="zh-CN" altLang="en-US" sz="1400" b="1" u="sng" smtClean="0">
                <a:solidFill>
                  <a:srgbClr val="FF0000"/>
                </a:solidFill>
                <a:latin typeface="微软雅黑" pitchFamily="34" charset="-122"/>
                <a:ea typeface="微软雅黑" pitchFamily="34" charset="-122"/>
              </a:rPr>
              <a:t>日至</a:t>
            </a:r>
            <a:r>
              <a:rPr lang="en-US" altLang="zh-CN" sz="1400" b="1" u="sng" smtClean="0">
                <a:solidFill>
                  <a:srgbClr val="FF0000"/>
                </a:solidFill>
                <a:latin typeface="微软雅黑" pitchFamily="34" charset="-122"/>
                <a:ea typeface="微软雅黑" pitchFamily="34" charset="-122"/>
              </a:rPr>
              <a:t>9</a:t>
            </a:r>
            <a:r>
              <a:rPr lang="zh-CN" altLang="en-US" sz="1400" b="1" u="sng" smtClean="0">
                <a:solidFill>
                  <a:srgbClr val="FF0000"/>
                </a:solidFill>
                <a:latin typeface="微软雅黑" pitchFamily="34" charset="-122"/>
                <a:ea typeface="微软雅黑" pitchFamily="34" charset="-122"/>
              </a:rPr>
              <a:t>月</a:t>
            </a:r>
            <a:r>
              <a:rPr lang="en-US" altLang="zh-CN" sz="1400" b="1" u="sng" smtClean="0">
                <a:solidFill>
                  <a:srgbClr val="FF0000"/>
                </a:solidFill>
                <a:latin typeface="微软雅黑" pitchFamily="34" charset="-122"/>
                <a:ea typeface="微软雅黑" pitchFamily="34" charset="-122"/>
              </a:rPr>
              <a:t>30</a:t>
            </a:r>
            <a:r>
              <a:rPr lang="zh-CN" altLang="en-US" sz="1400" b="1" u="sng" smtClean="0">
                <a:solidFill>
                  <a:srgbClr val="FF0000"/>
                </a:solidFill>
                <a:latin typeface="微软雅黑" pitchFamily="34" charset="-122"/>
                <a:ea typeface="微软雅黑" pitchFamily="34" charset="-122"/>
              </a:rPr>
              <a:t>日</a:t>
            </a:r>
            <a:r>
              <a:rPr lang="zh-CN" altLang="en-US" sz="1400" smtClean="0">
                <a:solidFill>
                  <a:srgbClr val="FF0000"/>
                </a:solidFill>
                <a:latin typeface="微软雅黑" pitchFamily="34" charset="-122"/>
                <a:ea typeface="微软雅黑" pitchFamily="34" charset="-122"/>
              </a:rPr>
              <a:t>期间发生变动的，公司应当于</a:t>
            </a:r>
            <a:r>
              <a:rPr lang="en-US" altLang="zh-CN" sz="1400" b="1" u="sng" smtClean="0">
                <a:solidFill>
                  <a:srgbClr val="FF0000"/>
                </a:solidFill>
                <a:latin typeface="微软雅黑" pitchFamily="34" charset="-122"/>
                <a:ea typeface="微软雅黑" pitchFamily="34" charset="-122"/>
              </a:rPr>
              <a:t>2014</a:t>
            </a:r>
            <a:r>
              <a:rPr lang="zh-CN" altLang="en-US" sz="1400" b="1" u="sng" smtClean="0">
                <a:solidFill>
                  <a:srgbClr val="FF0000"/>
                </a:solidFill>
                <a:latin typeface="微软雅黑" pitchFamily="34" charset="-122"/>
                <a:ea typeface="微软雅黑" pitchFamily="34" charset="-122"/>
              </a:rPr>
              <a:t>年</a:t>
            </a:r>
            <a:r>
              <a:rPr lang="en-US" altLang="zh-CN" sz="1400" b="1" u="sng" smtClean="0">
                <a:solidFill>
                  <a:srgbClr val="FF0000"/>
                </a:solidFill>
                <a:latin typeface="微软雅黑" pitchFamily="34" charset="-122"/>
                <a:ea typeface="微软雅黑" pitchFamily="34" charset="-122"/>
              </a:rPr>
              <a:t>12</a:t>
            </a:r>
            <a:r>
              <a:rPr lang="zh-CN" altLang="en-US" sz="1400" b="1" u="sng" smtClean="0">
                <a:solidFill>
                  <a:srgbClr val="FF0000"/>
                </a:solidFill>
                <a:latin typeface="微软雅黑" pitchFamily="34" charset="-122"/>
                <a:ea typeface="微软雅黑" pitchFamily="34" charset="-122"/>
              </a:rPr>
              <a:t>月</a:t>
            </a:r>
            <a:r>
              <a:rPr lang="en-US" altLang="zh-CN" sz="1400" b="1" u="sng" smtClean="0">
                <a:solidFill>
                  <a:srgbClr val="FF0000"/>
                </a:solidFill>
                <a:latin typeface="微软雅黑" pitchFamily="34" charset="-122"/>
                <a:ea typeface="微软雅黑" pitchFamily="34" charset="-122"/>
              </a:rPr>
              <a:t>31</a:t>
            </a:r>
            <a:r>
              <a:rPr lang="zh-CN" altLang="en-US" sz="1400" b="1" u="sng" smtClean="0">
                <a:solidFill>
                  <a:srgbClr val="FF0000"/>
                </a:solidFill>
                <a:latin typeface="微软雅黑" pitchFamily="34" charset="-122"/>
                <a:ea typeface="微软雅黑" pitchFamily="34" charset="-122"/>
              </a:rPr>
              <a:t>日之前</a:t>
            </a:r>
            <a:r>
              <a:rPr lang="zh-CN" altLang="en-US" sz="1400" smtClean="0">
                <a:solidFill>
                  <a:srgbClr val="FF0000"/>
                </a:solidFill>
                <a:latin typeface="微软雅黑" pitchFamily="34" charset="-122"/>
                <a:ea typeface="微软雅黑" pitchFamily="34" charset="-122"/>
              </a:rPr>
              <a:t>公示；</a:t>
            </a:r>
          </a:p>
          <a:p>
            <a:pPr marL="0" indent="0" eaLnBrk="1" hangingPunct="1">
              <a:spcBef>
                <a:spcPts val="600"/>
              </a:spcBef>
              <a:spcAft>
                <a:spcPts val="600"/>
              </a:spcAft>
              <a:buFont typeface="Arial" charset="0"/>
              <a:buNone/>
            </a:pPr>
            <a:r>
              <a:rPr lang="en-US" altLang="zh-CN" sz="1400" smtClean="0">
                <a:solidFill>
                  <a:srgbClr val="FF0000"/>
                </a:solidFill>
                <a:latin typeface="微软雅黑" pitchFamily="34" charset="-122"/>
                <a:ea typeface="微软雅黑" pitchFamily="34" charset="-122"/>
              </a:rPr>
              <a:t>2</a:t>
            </a:r>
            <a:r>
              <a:rPr lang="zh-CN" altLang="en-US" sz="1400" b="1" u="sng" smtClean="0">
                <a:solidFill>
                  <a:srgbClr val="FF0000"/>
                </a:solidFill>
                <a:latin typeface="微软雅黑" pitchFamily="34" charset="-122"/>
                <a:ea typeface="微软雅黑" pitchFamily="34" charset="-122"/>
              </a:rPr>
              <a:t>） </a:t>
            </a:r>
            <a:r>
              <a:rPr lang="en-US" altLang="zh-CN" sz="1400" b="1" u="sng" smtClean="0">
                <a:solidFill>
                  <a:srgbClr val="FF0000"/>
                </a:solidFill>
                <a:latin typeface="微软雅黑" pitchFamily="34" charset="-122"/>
                <a:ea typeface="微软雅黑" pitchFamily="34" charset="-122"/>
              </a:rPr>
              <a:t>2014</a:t>
            </a:r>
            <a:r>
              <a:rPr lang="zh-CN" altLang="en-US" sz="1400" b="1" u="sng" smtClean="0">
                <a:solidFill>
                  <a:srgbClr val="FF0000"/>
                </a:solidFill>
                <a:latin typeface="微软雅黑" pitchFamily="34" charset="-122"/>
                <a:ea typeface="微软雅黑" pitchFamily="34" charset="-122"/>
              </a:rPr>
              <a:t>年</a:t>
            </a:r>
            <a:r>
              <a:rPr lang="en-US" altLang="zh-CN" sz="1400" b="1" u="sng" smtClean="0">
                <a:solidFill>
                  <a:srgbClr val="FF0000"/>
                </a:solidFill>
                <a:latin typeface="微软雅黑" pitchFamily="34" charset="-122"/>
                <a:ea typeface="微软雅黑" pitchFamily="34" charset="-122"/>
              </a:rPr>
              <a:t>10</a:t>
            </a:r>
            <a:r>
              <a:rPr lang="zh-CN" altLang="en-US" sz="1400" b="1" u="sng" smtClean="0">
                <a:solidFill>
                  <a:srgbClr val="FF0000"/>
                </a:solidFill>
                <a:latin typeface="微软雅黑" pitchFamily="34" charset="-122"/>
                <a:ea typeface="微软雅黑" pitchFamily="34" charset="-122"/>
              </a:rPr>
              <a:t>月</a:t>
            </a:r>
            <a:r>
              <a:rPr lang="en-US" altLang="zh-CN" sz="1400" b="1" u="sng" smtClean="0">
                <a:solidFill>
                  <a:srgbClr val="FF0000"/>
                </a:solidFill>
                <a:latin typeface="微软雅黑" pitchFamily="34" charset="-122"/>
                <a:ea typeface="微软雅黑" pitchFamily="34" charset="-122"/>
              </a:rPr>
              <a:t>1</a:t>
            </a:r>
            <a:r>
              <a:rPr lang="zh-CN" altLang="en-US" sz="1400" b="1" u="sng" smtClean="0">
                <a:solidFill>
                  <a:srgbClr val="FF0000"/>
                </a:solidFill>
                <a:latin typeface="微软雅黑" pitchFamily="34" charset="-122"/>
                <a:ea typeface="微软雅黑" pitchFamily="34" charset="-122"/>
              </a:rPr>
              <a:t>日以后</a:t>
            </a:r>
            <a:r>
              <a:rPr lang="zh-CN" altLang="en-US" sz="1400" smtClean="0">
                <a:solidFill>
                  <a:srgbClr val="FF0000"/>
                </a:solidFill>
                <a:latin typeface="微软雅黑" pitchFamily="34" charset="-122"/>
                <a:ea typeface="微软雅黑" pitchFamily="34" charset="-122"/>
              </a:rPr>
              <a:t>发生变动的，企业应当自信息形成之日起</a:t>
            </a:r>
            <a:r>
              <a:rPr lang="en-US" altLang="zh-CN" sz="1400" b="1" u="sng" smtClean="0">
                <a:solidFill>
                  <a:srgbClr val="FF0000"/>
                </a:solidFill>
                <a:latin typeface="微软雅黑" pitchFamily="34" charset="-122"/>
                <a:ea typeface="微软雅黑" pitchFamily="34" charset="-122"/>
              </a:rPr>
              <a:t>20</a:t>
            </a:r>
            <a:r>
              <a:rPr lang="zh-CN" altLang="en-US" sz="1400" b="1" u="sng" smtClean="0">
                <a:solidFill>
                  <a:srgbClr val="FF0000"/>
                </a:solidFill>
                <a:latin typeface="微软雅黑" pitchFamily="34" charset="-122"/>
                <a:ea typeface="微软雅黑" pitchFamily="34" charset="-122"/>
              </a:rPr>
              <a:t>个工作日内</a:t>
            </a:r>
            <a:r>
              <a:rPr lang="zh-CN" altLang="en-US" sz="1400" smtClean="0">
                <a:solidFill>
                  <a:srgbClr val="FF0000"/>
                </a:solidFill>
                <a:latin typeface="微软雅黑" pitchFamily="34" charset="-122"/>
                <a:ea typeface="微软雅黑" pitchFamily="34" charset="-122"/>
              </a:rPr>
              <a:t>公示。</a:t>
            </a:r>
          </a:p>
          <a:p>
            <a:pPr marL="0" indent="0" eaLnBrk="1" hangingPunct="1">
              <a:lnSpc>
                <a:spcPct val="80000"/>
              </a:lnSpc>
              <a:buFont typeface="Arial" charset="0"/>
              <a:buNone/>
            </a:pPr>
            <a:endParaRPr lang="zh-CN" altLang="en-US" sz="1400"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28575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9</a:t>
            </a:r>
          </a:p>
        </p:txBody>
      </p:sp>
      <p:sp>
        <p:nvSpPr>
          <p:cNvPr id="36866" name="Content Placeholder 2"/>
          <p:cNvSpPr>
            <a:spLocks noGrp="1"/>
          </p:cNvSpPr>
          <p:nvPr>
            <p:ph sz="half" idx="1"/>
          </p:nvPr>
        </p:nvSpPr>
        <p:spPr>
          <a:xfrm>
            <a:off x="428625" y="1357313"/>
            <a:ext cx="4038600" cy="4967287"/>
          </a:xfrm>
        </p:spPr>
        <p:txBody>
          <a:bodyPr/>
          <a:lstStyle/>
          <a:p>
            <a:pPr marL="0" indent="0" eaLnBrk="1" hangingPunct="1">
              <a:buFont typeface="Arial" charset="0"/>
              <a:buNone/>
            </a:pPr>
            <a:r>
              <a:rPr lang="en-US" altLang="zh-CN" sz="1400" b="1" smtClean="0">
                <a:solidFill>
                  <a:srgbClr val="002060"/>
                </a:solidFill>
              </a:rPr>
              <a:t>【</a:t>
            </a:r>
            <a:r>
              <a:rPr lang="zh-CN" altLang="en-US" sz="1400" b="1" smtClean="0">
                <a:solidFill>
                  <a:srgbClr val="002060"/>
                </a:solidFill>
              </a:rPr>
              <a:t>实施时间</a:t>
            </a:r>
            <a:r>
              <a:rPr lang="en-US" altLang="zh-CN" sz="1400" b="1" smtClean="0">
                <a:solidFill>
                  <a:srgbClr val="002060"/>
                </a:solidFill>
              </a:rPr>
              <a:t>】 </a:t>
            </a:r>
          </a:p>
          <a:p>
            <a:pPr marL="0" indent="0" eaLnBrk="1" hangingPunct="1">
              <a:buFont typeface="Arial" charset="0"/>
              <a:buNone/>
            </a:pPr>
            <a:r>
              <a:rPr lang="zh-CN" altLang="en-US" sz="1400" b="1" smtClean="0">
                <a:solidFill>
                  <a:srgbClr val="002060"/>
                </a:solidFill>
              </a:rPr>
              <a:t>第二十五条      本条例自</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10</a:t>
            </a:r>
            <a:r>
              <a:rPr lang="zh-CN" altLang="en-US" sz="1400" b="1" u="sng" smtClean="0">
                <a:solidFill>
                  <a:srgbClr val="002060"/>
                </a:solidFill>
              </a:rPr>
              <a:t>月</a:t>
            </a:r>
            <a:r>
              <a:rPr lang="en-US" altLang="zh-CN" sz="1400" b="1" u="sng" smtClean="0">
                <a:solidFill>
                  <a:srgbClr val="002060"/>
                </a:solidFill>
              </a:rPr>
              <a:t>1</a:t>
            </a:r>
            <a:r>
              <a:rPr lang="zh-CN" altLang="en-US" sz="1400" b="1" u="sng" smtClean="0">
                <a:solidFill>
                  <a:srgbClr val="002060"/>
                </a:solidFill>
              </a:rPr>
              <a:t>日</a:t>
            </a:r>
            <a:r>
              <a:rPr lang="zh-CN" altLang="en-US" sz="1400" b="1" smtClean="0">
                <a:solidFill>
                  <a:srgbClr val="002060"/>
                </a:solidFill>
              </a:rPr>
              <a:t>起施行。</a:t>
            </a:r>
          </a:p>
          <a:p>
            <a:pPr marL="0" indent="0" eaLnBrk="1" hangingPunct="1">
              <a:buFont typeface="Arial" charset="0"/>
              <a:buNone/>
            </a:pPr>
            <a:r>
              <a:rPr lang="zh-CN" altLang="en-US" sz="1400" smtClean="0">
                <a:solidFill>
                  <a:srgbClr val="002060"/>
                </a:solidFill>
              </a:rPr>
              <a:t>　　公司的实收资本及股东（发起人）认缴和实缴的出资额、出资方式、出资期限等公司股东（发起人）出资信息在</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3</a:t>
            </a:r>
            <a:r>
              <a:rPr lang="zh-CN" altLang="en-US" sz="1400" b="1" u="sng" smtClean="0">
                <a:solidFill>
                  <a:srgbClr val="002060"/>
                </a:solidFill>
              </a:rPr>
              <a:t>月</a:t>
            </a:r>
            <a:r>
              <a:rPr lang="en-US" altLang="zh-CN" sz="1400" b="1" u="sng" smtClean="0">
                <a:solidFill>
                  <a:srgbClr val="002060"/>
                </a:solidFill>
              </a:rPr>
              <a:t>1</a:t>
            </a:r>
            <a:r>
              <a:rPr lang="zh-CN" altLang="en-US" sz="1400" b="1" u="sng" smtClean="0">
                <a:solidFill>
                  <a:srgbClr val="002060"/>
                </a:solidFill>
              </a:rPr>
              <a:t>日至</a:t>
            </a:r>
            <a:r>
              <a:rPr lang="en-US" altLang="zh-CN" sz="1400" b="1" u="sng" smtClean="0">
                <a:solidFill>
                  <a:srgbClr val="002060"/>
                </a:solidFill>
              </a:rPr>
              <a:t>9</a:t>
            </a:r>
            <a:r>
              <a:rPr lang="zh-CN" altLang="en-US" sz="1400" b="1" u="sng" smtClean="0">
                <a:solidFill>
                  <a:srgbClr val="002060"/>
                </a:solidFill>
              </a:rPr>
              <a:t>月</a:t>
            </a:r>
            <a:r>
              <a:rPr lang="en-US" altLang="zh-CN" sz="1400" b="1" u="sng" smtClean="0">
                <a:solidFill>
                  <a:srgbClr val="002060"/>
                </a:solidFill>
              </a:rPr>
              <a:t>30</a:t>
            </a:r>
            <a:r>
              <a:rPr lang="zh-CN" altLang="en-US" sz="1400" b="1" u="sng" smtClean="0">
                <a:solidFill>
                  <a:srgbClr val="002060"/>
                </a:solidFill>
              </a:rPr>
              <a:t>日</a:t>
            </a:r>
            <a:r>
              <a:rPr lang="zh-CN" altLang="en-US" sz="1400" smtClean="0">
                <a:solidFill>
                  <a:srgbClr val="002060"/>
                </a:solidFill>
              </a:rPr>
              <a:t>期间发生变动的，公司应当于</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12</a:t>
            </a:r>
            <a:r>
              <a:rPr lang="zh-CN" altLang="en-US" sz="1400" b="1" u="sng" smtClean="0">
                <a:solidFill>
                  <a:srgbClr val="002060"/>
                </a:solidFill>
              </a:rPr>
              <a:t>月</a:t>
            </a:r>
            <a:r>
              <a:rPr lang="en-US" altLang="zh-CN" sz="1400" b="1" u="sng" smtClean="0">
                <a:solidFill>
                  <a:srgbClr val="002060"/>
                </a:solidFill>
              </a:rPr>
              <a:t>31</a:t>
            </a:r>
            <a:r>
              <a:rPr lang="zh-CN" altLang="en-US" sz="1400" b="1" u="sng" smtClean="0">
                <a:solidFill>
                  <a:srgbClr val="002060"/>
                </a:solidFill>
              </a:rPr>
              <a:t>日之前</a:t>
            </a:r>
            <a:r>
              <a:rPr lang="zh-CN" altLang="en-US" sz="1400" smtClean="0">
                <a:solidFill>
                  <a:srgbClr val="002060"/>
                </a:solidFill>
              </a:rPr>
              <a:t>通过企业信用信息公示系统向社会公示；</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10</a:t>
            </a:r>
            <a:r>
              <a:rPr lang="zh-CN" altLang="en-US" sz="1400" b="1" u="sng" smtClean="0">
                <a:solidFill>
                  <a:srgbClr val="002060"/>
                </a:solidFill>
              </a:rPr>
              <a:t>月</a:t>
            </a:r>
            <a:r>
              <a:rPr lang="en-US" altLang="zh-CN" sz="1400" b="1" u="sng" smtClean="0">
                <a:solidFill>
                  <a:srgbClr val="002060"/>
                </a:solidFill>
              </a:rPr>
              <a:t>1</a:t>
            </a:r>
            <a:r>
              <a:rPr lang="zh-CN" altLang="en-US" sz="1400" b="1" u="sng" smtClean="0">
                <a:solidFill>
                  <a:srgbClr val="002060"/>
                </a:solidFill>
              </a:rPr>
              <a:t>日以后</a:t>
            </a:r>
            <a:r>
              <a:rPr lang="zh-CN" altLang="en-US" sz="1400" smtClean="0">
                <a:solidFill>
                  <a:srgbClr val="002060"/>
                </a:solidFill>
              </a:rPr>
              <a:t>发生变动的，公司应当按照</a:t>
            </a:r>
            <a:r>
              <a:rPr lang="en-US" altLang="zh-CN" sz="1400" smtClean="0">
                <a:solidFill>
                  <a:srgbClr val="002060"/>
                </a:solidFill>
              </a:rPr>
              <a:t>《</a:t>
            </a:r>
            <a:r>
              <a:rPr lang="zh-CN" altLang="en-US" sz="1400" smtClean="0">
                <a:solidFill>
                  <a:srgbClr val="002060"/>
                </a:solidFill>
              </a:rPr>
              <a:t>条例</a:t>
            </a:r>
            <a:r>
              <a:rPr lang="en-US" altLang="zh-CN" sz="1400" smtClean="0">
                <a:solidFill>
                  <a:srgbClr val="002060"/>
                </a:solidFill>
              </a:rPr>
              <a:t>》</a:t>
            </a:r>
            <a:r>
              <a:rPr lang="zh-CN" altLang="en-US" sz="1400" smtClean="0">
                <a:solidFill>
                  <a:srgbClr val="002060"/>
                </a:solidFill>
              </a:rPr>
              <a:t>第十条的规定向社会公示。</a:t>
            </a:r>
          </a:p>
          <a:p>
            <a:pPr marL="0" indent="0" eaLnBrk="1" hangingPunct="1">
              <a:buFont typeface="Arial" charset="0"/>
              <a:buNone/>
            </a:pPr>
            <a:r>
              <a:rPr lang="zh-CN" altLang="en-US" sz="1400" smtClean="0">
                <a:solidFill>
                  <a:srgbClr val="002060"/>
                </a:solidFill>
              </a:rPr>
              <a:t>　　除上述规定外，</a:t>
            </a:r>
            <a:r>
              <a:rPr lang="en-US" altLang="zh-CN" sz="1400" smtClean="0">
                <a:solidFill>
                  <a:srgbClr val="002060"/>
                </a:solidFill>
              </a:rPr>
              <a:t>《</a:t>
            </a:r>
            <a:r>
              <a:rPr lang="zh-CN" altLang="en-US" sz="1400" smtClean="0">
                <a:solidFill>
                  <a:srgbClr val="002060"/>
                </a:solidFill>
              </a:rPr>
              <a:t>条例</a:t>
            </a:r>
            <a:r>
              <a:rPr lang="en-US" altLang="zh-CN" sz="1400" smtClean="0">
                <a:solidFill>
                  <a:srgbClr val="002060"/>
                </a:solidFill>
              </a:rPr>
              <a:t>》</a:t>
            </a:r>
            <a:r>
              <a:rPr lang="zh-CN" altLang="en-US" sz="1400" smtClean="0">
                <a:solidFill>
                  <a:srgbClr val="002060"/>
                </a:solidFill>
              </a:rPr>
              <a:t>第十条规定的企业信息公示情形，如企业信息形成于</a:t>
            </a:r>
            <a:r>
              <a:rPr lang="en-US" altLang="zh-CN" sz="1400" smtClean="0">
                <a:solidFill>
                  <a:srgbClr val="002060"/>
                </a:solidFill>
              </a:rPr>
              <a:t>《</a:t>
            </a:r>
            <a:r>
              <a:rPr lang="zh-CN" altLang="en-US" sz="1400" smtClean="0">
                <a:solidFill>
                  <a:srgbClr val="002060"/>
                </a:solidFill>
              </a:rPr>
              <a:t>条例</a:t>
            </a:r>
            <a:r>
              <a:rPr lang="en-US" altLang="zh-CN" sz="1400" smtClean="0">
                <a:solidFill>
                  <a:srgbClr val="002060"/>
                </a:solidFill>
              </a:rPr>
              <a:t>》</a:t>
            </a:r>
            <a:r>
              <a:rPr lang="zh-CN" altLang="en-US" sz="1400" smtClean="0">
                <a:solidFill>
                  <a:srgbClr val="002060"/>
                </a:solidFill>
              </a:rPr>
              <a:t>实施前的，不强制要求企业公示。</a:t>
            </a:r>
          </a:p>
          <a:p>
            <a:pPr marL="0" indent="0" eaLnBrk="1" hangingPunct="1">
              <a:buFont typeface="Arial" charset="0"/>
              <a:buNone/>
            </a:pPr>
            <a:r>
              <a:rPr lang="zh-CN" altLang="en-US" sz="1400" smtClean="0">
                <a:solidFill>
                  <a:srgbClr val="002060"/>
                </a:solidFill>
              </a:rPr>
              <a:t>　　二、做好企业年度报告公示工作。因</a:t>
            </a:r>
            <a:r>
              <a:rPr lang="en-US" altLang="zh-CN" sz="1400" smtClean="0">
                <a:solidFill>
                  <a:srgbClr val="002060"/>
                </a:solidFill>
              </a:rPr>
              <a:t>《</a:t>
            </a:r>
            <a:r>
              <a:rPr lang="zh-CN" altLang="en-US" sz="1400" smtClean="0">
                <a:solidFill>
                  <a:srgbClr val="002060"/>
                </a:solidFill>
              </a:rPr>
              <a:t>条例</a:t>
            </a:r>
            <a:r>
              <a:rPr lang="en-US" altLang="zh-CN" sz="1400" smtClean="0">
                <a:solidFill>
                  <a:srgbClr val="002060"/>
                </a:solidFill>
              </a:rPr>
              <a:t>》</a:t>
            </a:r>
            <a:r>
              <a:rPr lang="zh-CN" altLang="en-US" sz="1400" smtClean="0">
                <a:solidFill>
                  <a:srgbClr val="002060"/>
                </a:solidFill>
              </a:rPr>
              <a:t>实施时间的原因，企业应当于</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10</a:t>
            </a:r>
            <a:r>
              <a:rPr lang="zh-CN" altLang="en-US" sz="1400" b="1" u="sng" smtClean="0">
                <a:solidFill>
                  <a:srgbClr val="002060"/>
                </a:solidFill>
              </a:rPr>
              <a:t>月</a:t>
            </a:r>
            <a:r>
              <a:rPr lang="en-US" altLang="zh-CN" sz="1400" b="1" u="sng" smtClean="0">
                <a:solidFill>
                  <a:srgbClr val="002060"/>
                </a:solidFill>
              </a:rPr>
              <a:t>1</a:t>
            </a:r>
            <a:r>
              <a:rPr lang="zh-CN" altLang="en-US" sz="1400" b="1" u="sng" smtClean="0">
                <a:solidFill>
                  <a:srgbClr val="002060"/>
                </a:solidFill>
              </a:rPr>
              <a:t>日至</a:t>
            </a:r>
            <a:r>
              <a:rPr lang="en-US" altLang="zh-CN" sz="1400" b="1" u="sng" smtClean="0">
                <a:solidFill>
                  <a:srgbClr val="002060"/>
                </a:solidFill>
              </a:rPr>
              <a:t>2015</a:t>
            </a:r>
            <a:r>
              <a:rPr lang="zh-CN" altLang="en-US" sz="1400" b="1" u="sng" smtClean="0">
                <a:solidFill>
                  <a:srgbClr val="002060"/>
                </a:solidFill>
              </a:rPr>
              <a:t>年</a:t>
            </a:r>
            <a:r>
              <a:rPr lang="en-US" altLang="zh-CN" sz="1400" b="1" u="sng" smtClean="0">
                <a:solidFill>
                  <a:srgbClr val="002060"/>
                </a:solidFill>
              </a:rPr>
              <a:t>6</a:t>
            </a:r>
            <a:r>
              <a:rPr lang="zh-CN" altLang="en-US" sz="1400" b="1" u="sng" smtClean="0">
                <a:solidFill>
                  <a:srgbClr val="002060"/>
                </a:solidFill>
              </a:rPr>
              <a:t>月</a:t>
            </a:r>
            <a:r>
              <a:rPr lang="en-US" altLang="zh-CN" sz="1400" b="1" u="sng" smtClean="0">
                <a:solidFill>
                  <a:srgbClr val="002060"/>
                </a:solidFill>
              </a:rPr>
              <a:t>30</a:t>
            </a:r>
            <a:r>
              <a:rPr lang="zh-CN" altLang="en-US" sz="1400" b="1" u="sng" smtClean="0">
                <a:solidFill>
                  <a:srgbClr val="002060"/>
                </a:solidFill>
              </a:rPr>
              <a:t>日</a:t>
            </a:r>
            <a:r>
              <a:rPr lang="zh-CN" altLang="en-US" sz="1400" smtClean="0">
                <a:solidFill>
                  <a:srgbClr val="002060"/>
                </a:solidFill>
              </a:rPr>
              <a:t>，向工商部门报送</a:t>
            </a:r>
            <a:r>
              <a:rPr lang="en-US" altLang="zh-CN" sz="1400" b="1" u="sng" smtClean="0">
                <a:solidFill>
                  <a:srgbClr val="002060"/>
                </a:solidFill>
              </a:rPr>
              <a:t>2013</a:t>
            </a:r>
            <a:r>
              <a:rPr lang="zh-CN" altLang="en-US" sz="1400" b="1" u="sng" smtClean="0">
                <a:solidFill>
                  <a:srgbClr val="002060"/>
                </a:solidFill>
              </a:rPr>
              <a:t>年度报告</a:t>
            </a:r>
            <a:r>
              <a:rPr lang="zh-CN" altLang="en-US" sz="1400" smtClean="0">
                <a:solidFill>
                  <a:srgbClr val="002060"/>
                </a:solidFill>
              </a:rPr>
              <a:t>并公示，各级工商部门应当做好相关宣传工作，按照规定的时间开展企业年度报告公示工作。</a:t>
            </a:r>
            <a:r>
              <a:rPr lang="en-US" altLang="zh-CN" sz="1400" smtClean="0">
                <a:solidFill>
                  <a:srgbClr val="002060"/>
                </a:solidFill>
              </a:rPr>
              <a:t>2014</a:t>
            </a:r>
            <a:r>
              <a:rPr lang="zh-CN" altLang="en-US" sz="1400" smtClean="0">
                <a:solidFill>
                  <a:srgbClr val="002060"/>
                </a:solidFill>
              </a:rPr>
              <a:t>年度报告按照</a:t>
            </a:r>
            <a:r>
              <a:rPr lang="en-US" altLang="zh-CN" sz="1400" smtClean="0">
                <a:solidFill>
                  <a:srgbClr val="002060"/>
                </a:solidFill>
              </a:rPr>
              <a:t>《</a:t>
            </a:r>
            <a:r>
              <a:rPr lang="zh-CN" altLang="en-US" sz="1400" smtClean="0">
                <a:solidFill>
                  <a:srgbClr val="002060"/>
                </a:solidFill>
              </a:rPr>
              <a:t>条例</a:t>
            </a:r>
            <a:r>
              <a:rPr lang="en-US" altLang="zh-CN" sz="1400" smtClean="0">
                <a:solidFill>
                  <a:srgbClr val="002060"/>
                </a:solidFill>
              </a:rPr>
              <a:t>》</a:t>
            </a:r>
            <a:r>
              <a:rPr lang="zh-CN" altLang="en-US" sz="1400" smtClean="0">
                <a:solidFill>
                  <a:srgbClr val="002060"/>
                </a:solidFill>
              </a:rPr>
              <a:t>的规定办理。企业应当报送</a:t>
            </a:r>
            <a:r>
              <a:rPr lang="en-US" altLang="zh-CN" sz="1400" smtClean="0">
                <a:solidFill>
                  <a:srgbClr val="002060"/>
                </a:solidFill>
              </a:rPr>
              <a:t>2013</a:t>
            </a:r>
            <a:r>
              <a:rPr lang="zh-CN" altLang="en-US" sz="1400" smtClean="0">
                <a:solidFill>
                  <a:srgbClr val="002060"/>
                </a:solidFill>
              </a:rPr>
              <a:t>年度报告并公示后，再报送</a:t>
            </a:r>
            <a:r>
              <a:rPr lang="en-US" altLang="zh-CN" sz="1400" smtClean="0">
                <a:solidFill>
                  <a:srgbClr val="002060"/>
                </a:solidFill>
              </a:rPr>
              <a:t>2014</a:t>
            </a:r>
            <a:r>
              <a:rPr lang="zh-CN" altLang="en-US" sz="1400" smtClean="0">
                <a:solidFill>
                  <a:srgbClr val="002060"/>
                </a:solidFill>
              </a:rPr>
              <a:t>年度报告并公示。</a:t>
            </a:r>
            <a:r>
              <a:rPr lang="zh-CN" altLang="en-US" sz="1400" b="1" u="sng" smtClean="0">
                <a:solidFill>
                  <a:srgbClr val="002060"/>
                </a:solidFill>
              </a:rPr>
              <a:t>截至</a:t>
            </a:r>
            <a:r>
              <a:rPr lang="en-US" altLang="zh-CN" sz="1400" b="1" u="sng" smtClean="0">
                <a:solidFill>
                  <a:srgbClr val="002060"/>
                </a:solidFill>
              </a:rPr>
              <a:t>2014</a:t>
            </a:r>
            <a:r>
              <a:rPr lang="zh-CN" altLang="en-US" sz="1400" b="1" u="sng" smtClean="0">
                <a:solidFill>
                  <a:srgbClr val="002060"/>
                </a:solidFill>
              </a:rPr>
              <a:t>年</a:t>
            </a:r>
            <a:r>
              <a:rPr lang="en-US" altLang="zh-CN" sz="1400" b="1" u="sng" smtClean="0">
                <a:solidFill>
                  <a:srgbClr val="002060"/>
                </a:solidFill>
              </a:rPr>
              <a:t>2</a:t>
            </a:r>
            <a:r>
              <a:rPr lang="zh-CN" altLang="en-US" sz="1400" b="1" u="sng" smtClean="0">
                <a:solidFill>
                  <a:srgbClr val="002060"/>
                </a:solidFill>
              </a:rPr>
              <a:t>月</a:t>
            </a:r>
            <a:r>
              <a:rPr lang="en-US" altLang="zh-CN" sz="1400" b="1" u="sng" smtClean="0">
                <a:solidFill>
                  <a:srgbClr val="002060"/>
                </a:solidFill>
              </a:rPr>
              <a:t>28</a:t>
            </a:r>
            <a:r>
              <a:rPr lang="zh-CN" altLang="en-US" sz="1400" b="1" u="sng" smtClean="0">
                <a:solidFill>
                  <a:srgbClr val="002060"/>
                </a:solidFill>
              </a:rPr>
              <a:t>日</a:t>
            </a:r>
            <a:r>
              <a:rPr lang="zh-CN" altLang="en-US" sz="1400" smtClean="0">
                <a:solidFill>
                  <a:srgbClr val="002060"/>
                </a:solidFill>
              </a:rPr>
              <a:t>，企业未按照原有规定办理年检手续，但工商部门未作出吊销营业执照决定的，应当依法报送年度报告并公示。</a:t>
            </a:r>
          </a:p>
          <a:p>
            <a:pPr marL="0" indent="0" eaLnBrk="1" hangingPunct="1">
              <a:lnSpc>
                <a:spcPct val="80000"/>
              </a:lnSpc>
              <a:buFont typeface="Arial" charset="0"/>
              <a:buNone/>
            </a:pPr>
            <a:endParaRPr lang="zh-CN" altLang="en-US" sz="1800" smtClean="0">
              <a:solidFill>
                <a:srgbClr val="002060"/>
              </a:solidFill>
            </a:endParaRPr>
          </a:p>
          <a:p>
            <a:pPr marL="0" indent="0" eaLnBrk="1" hangingPunct="1">
              <a:lnSpc>
                <a:spcPct val="80000"/>
              </a:lnSpc>
              <a:buFont typeface="Arial" charset="0"/>
              <a:buNone/>
            </a:pPr>
            <a:endParaRPr lang="zh-CN" altLang="en-US" sz="1200" smtClean="0">
              <a:solidFill>
                <a:srgbClr val="002060"/>
              </a:solidFill>
            </a:endParaRPr>
          </a:p>
        </p:txBody>
      </p:sp>
      <p:sp>
        <p:nvSpPr>
          <p:cNvPr id="36867" name="Content Placeholder 3"/>
          <p:cNvSpPr>
            <a:spLocks noGrp="1"/>
          </p:cNvSpPr>
          <p:nvPr>
            <p:ph sz="half" idx="2"/>
          </p:nvPr>
        </p:nvSpPr>
        <p:spPr>
          <a:xfrm>
            <a:off x="4857750" y="1428750"/>
            <a:ext cx="4038600" cy="4538663"/>
          </a:xfrm>
        </p:spPr>
        <p:txBody>
          <a:bodyPr/>
          <a:lstStyle/>
          <a:p>
            <a:pPr marL="0" indent="0" eaLnBrk="1" hangingPunct="1">
              <a:lnSpc>
                <a:spcPct val="80000"/>
              </a:lnSpc>
              <a:buFont typeface="Arial" charset="0"/>
              <a:buNone/>
            </a:pPr>
            <a:r>
              <a:rPr lang="en-US" altLang="zh-CN" sz="1400" b="1" smtClean="0">
                <a:solidFill>
                  <a:srgbClr val="FF0000"/>
                </a:solidFill>
                <a:latin typeface="微软雅黑" pitchFamily="34" charset="-122"/>
                <a:ea typeface="微软雅黑" pitchFamily="34" charset="-122"/>
              </a:rPr>
              <a:t>【</a:t>
            </a:r>
            <a:r>
              <a:rPr lang="zh-CN" altLang="en-US" sz="1400" b="1" smtClean="0">
                <a:solidFill>
                  <a:srgbClr val="FF0000"/>
                </a:solidFill>
                <a:latin typeface="微软雅黑" pitchFamily="34" charset="-122"/>
                <a:ea typeface="微软雅黑" pitchFamily="34" charset="-122"/>
              </a:rPr>
              <a:t>东锦解读</a:t>
            </a:r>
            <a:r>
              <a:rPr lang="en-US" altLang="zh-CN" sz="14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r>
              <a:rPr lang="zh-CN" altLang="en-US" sz="1400" smtClean="0">
                <a:solidFill>
                  <a:srgbClr val="FF0000"/>
                </a:solidFill>
                <a:latin typeface="微软雅黑" pitchFamily="34" charset="-122"/>
                <a:ea typeface="微软雅黑" pitchFamily="34" charset="-122"/>
              </a:rPr>
              <a:t> </a:t>
            </a:r>
          </a:p>
          <a:p>
            <a:pPr marL="0" indent="0" eaLnBrk="1" hangingPunct="1">
              <a:spcBef>
                <a:spcPts val="300"/>
              </a:spcBef>
              <a:spcAft>
                <a:spcPts val="300"/>
              </a:spcAft>
              <a:buFont typeface="Arial" charset="0"/>
              <a:buNone/>
            </a:pPr>
            <a:r>
              <a:rPr lang="en-US" altLang="zh-CN" sz="1400" b="1" smtClean="0">
                <a:solidFill>
                  <a:srgbClr val="FF0000"/>
                </a:solidFill>
                <a:latin typeface="微软雅黑" pitchFamily="34" charset="-122"/>
                <a:ea typeface="微软雅黑" pitchFamily="34" charset="-122"/>
              </a:rPr>
              <a:t>3. </a:t>
            </a:r>
            <a:r>
              <a:rPr lang="zh-CN" altLang="en-US" sz="1400" b="1" smtClean="0">
                <a:solidFill>
                  <a:srgbClr val="FF0000"/>
                </a:solidFill>
                <a:latin typeface="微软雅黑" pitchFamily="34" charset="-122"/>
                <a:ea typeface="微软雅黑" pitchFamily="34" charset="-122"/>
              </a:rPr>
              <a:t>对于企业年报分成以下两种情况处理：</a:t>
            </a:r>
          </a:p>
          <a:p>
            <a:pPr marL="0" indent="0" eaLnBrk="1" hangingPunct="1">
              <a:spcBef>
                <a:spcPts val="300"/>
              </a:spcBef>
              <a:spcAft>
                <a:spcPts val="300"/>
              </a:spcAft>
              <a:buFont typeface="Arial" charset="0"/>
              <a:buNone/>
            </a:pPr>
            <a:r>
              <a:rPr lang="en-US" altLang="zh-CN" sz="1400" smtClean="0">
                <a:solidFill>
                  <a:srgbClr val="FF0000"/>
                </a:solidFill>
                <a:latin typeface="微软雅黑" pitchFamily="34" charset="-122"/>
                <a:ea typeface="微软雅黑" pitchFamily="34" charset="-122"/>
              </a:rPr>
              <a:t>1</a:t>
            </a:r>
            <a:r>
              <a:rPr lang="zh-CN" altLang="en-US" sz="1400" smtClean="0">
                <a:solidFill>
                  <a:srgbClr val="FF0000"/>
                </a:solidFill>
                <a:latin typeface="微软雅黑" pitchFamily="34" charset="-122"/>
                <a:ea typeface="微软雅黑" pitchFamily="34" charset="-122"/>
              </a:rPr>
              <a:t>）</a:t>
            </a:r>
            <a:r>
              <a:rPr lang="en-US" altLang="zh-CN" sz="1400" smtClean="0">
                <a:solidFill>
                  <a:srgbClr val="FF0000"/>
                </a:solidFill>
                <a:latin typeface="微软雅黑" pitchFamily="34" charset="-122"/>
                <a:ea typeface="微软雅黑" pitchFamily="34" charset="-122"/>
              </a:rPr>
              <a:t>2013</a:t>
            </a:r>
            <a:r>
              <a:rPr lang="zh-CN" altLang="en-US" sz="1400" smtClean="0">
                <a:solidFill>
                  <a:srgbClr val="FF0000"/>
                </a:solidFill>
                <a:latin typeface="微软雅黑" pitchFamily="34" charset="-122"/>
                <a:ea typeface="微软雅黑" pitchFamily="34" charset="-122"/>
              </a:rPr>
              <a:t>年度报告</a:t>
            </a:r>
          </a:p>
          <a:p>
            <a:pPr marL="0" indent="0" eaLnBrk="1" hangingPunct="1">
              <a:spcBef>
                <a:spcPts val="300"/>
              </a:spcBef>
              <a:spcAft>
                <a:spcPts val="300"/>
              </a:spcAft>
              <a:buFont typeface="Arial" charset="0"/>
              <a:buNone/>
            </a:pPr>
            <a:r>
              <a:rPr lang="en-US" altLang="zh-CN" sz="1400" smtClean="0">
                <a:solidFill>
                  <a:srgbClr val="FF0000"/>
                </a:solidFill>
                <a:latin typeface="微软雅黑" pitchFamily="34" charset="-122"/>
                <a:ea typeface="微软雅黑" pitchFamily="34" charset="-122"/>
              </a:rPr>
              <a:t>2</a:t>
            </a:r>
            <a:r>
              <a:rPr lang="zh-CN" altLang="en-US" sz="1400" smtClean="0">
                <a:solidFill>
                  <a:srgbClr val="FF0000"/>
                </a:solidFill>
                <a:latin typeface="微软雅黑" pitchFamily="34" charset="-122"/>
                <a:ea typeface="微软雅黑" pitchFamily="34" charset="-122"/>
              </a:rPr>
              <a:t>）</a:t>
            </a:r>
            <a:r>
              <a:rPr lang="en-US" altLang="zh-CN" sz="1400" smtClean="0">
                <a:solidFill>
                  <a:srgbClr val="FF0000"/>
                </a:solidFill>
                <a:latin typeface="微软雅黑" pitchFamily="34" charset="-122"/>
                <a:ea typeface="微软雅黑" pitchFamily="34" charset="-122"/>
              </a:rPr>
              <a:t>2014</a:t>
            </a:r>
            <a:r>
              <a:rPr lang="zh-CN" altLang="en-US" sz="1400" smtClean="0">
                <a:solidFill>
                  <a:srgbClr val="FF0000"/>
                </a:solidFill>
                <a:latin typeface="微软雅黑" pitchFamily="34" charset="-122"/>
                <a:ea typeface="微软雅黑" pitchFamily="34" charset="-122"/>
              </a:rPr>
              <a:t>年度报告。</a:t>
            </a:r>
          </a:p>
          <a:p>
            <a:pPr marL="0" indent="0" eaLnBrk="1" hangingPunct="1">
              <a:spcBef>
                <a:spcPts val="300"/>
              </a:spcBef>
              <a:spcAft>
                <a:spcPts val="300"/>
              </a:spcAft>
              <a:buFont typeface="Arial" charset="0"/>
              <a:buNone/>
            </a:pPr>
            <a:endParaRPr lang="en-US" altLang="zh-CN" sz="14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1400" b="1" i="1" smtClean="0">
                <a:solidFill>
                  <a:srgbClr val="FF0000"/>
                </a:solidFill>
                <a:latin typeface="微软雅黑" pitchFamily="34" charset="-122"/>
                <a:ea typeface="微软雅黑" pitchFamily="34" charset="-122"/>
              </a:rPr>
              <a:t>主要注意以下两点：</a:t>
            </a:r>
          </a:p>
          <a:p>
            <a:pPr marL="0" indent="0" eaLnBrk="1" hangingPunct="1">
              <a:spcBef>
                <a:spcPts val="300"/>
              </a:spcBef>
              <a:spcAft>
                <a:spcPts val="300"/>
              </a:spcAft>
              <a:buFont typeface="Arial" charset="0"/>
              <a:buNone/>
            </a:pPr>
            <a:r>
              <a:rPr lang="en-US" altLang="zh-CN" sz="1400" smtClean="0">
                <a:solidFill>
                  <a:srgbClr val="FF0000"/>
                </a:solidFill>
                <a:latin typeface="微软雅黑" pitchFamily="34" charset="-122"/>
                <a:ea typeface="微软雅黑" pitchFamily="34" charset="-122"/>
              </a:rPr>
              <a:t>1</a:t>
            </a:r>
            <a:r>
              <a:rPr lang="zh-CN" altLang="en-US" sz="1400" smtClean="0">
                <a:solidFill>
                  <a:srgbClr val="FF0000"/>
                </a:solidFill>
                <a:latin typeface="微软雅黑" pitchFamily="34" charset="-122"/>
                <a:ea typeface="微软雅黑" pitchFamily="34" charset="-122"/>
              </a:rPr>
              <a:t>）企业应当报送</a:t>
            </a:r>
            <a:r>
              <a:rPr lang="en-US" altLang="zh-CN" sz="1400" smtClean="0">
                <a:solidFill>
                  <a:srgbClr val="FF0000"/>
                </a:solidFill>
                <a:latin typeface="微软雅黑" pitchFamily="34" charset="-122"/>
                <a:ea typeface="微软雅黑" pitchFamily="34" charset="-122"/>
              </a:rPr>
              <a:t>2013</a:t>
            </a:r>
            <a:r>
              <a:rPr lang="zh-CN" altLang="en-US" sz="1400" smtClean="0">
                <a:solidFill>
                  <a:srgbClr val="FF0000"/>
                </a:solidFill>
                <a:latin typeface="微软雅黑" pitchFamily="34" charset="-122"/>
                <a:ea typeface="微软雅黑" pitchFamily="34" charset="-122"/>
              </a:rPr>
              <a:t>年度报告并公示后，再报送</a:t>
            </a:r>
            <a:r>
              <a:rPr lang="en-US" altLang="zh-CN" sz="1400" smtClean="0">
                <a:solidFill>
                  <a:srgbClr val="FF0000"/>
                </a:solidFill>
                <a:latin typeface="微软雅黑" pitchFamily="34" charset="-122"/>
                <a:ea typeface="微软雅黑" pitchFamily="34" charset="-122"/>
              </a:rPr>
              <a:t>2014</a:t>
            </a:r>
            <a:r>
              <a:rPr lang="zh-CN" altLang="en-US" sz="1400" smtClean="0">
                <a:solidFill>
                  <a:srgbClr val="FF0000"/>
                </a:solidFill>
                <a:latin typeface="微软雅黑" pitchFamily="34" charset="-122"/>
                <a:ea typeface="微软雅黑" pitchFamily="34" charset="-122"/>
              </a:rPr>
              <a:t>年度报告并公示。</a:t>
            </a:r>
          </a:p>
          <a:p>
            <a:pPr marL="0" indent="0" eaLnBrk="1" hangingPunct="1">
              <a:spcBef>
                <a:spcPts val="300"/>
              </a:spcBef>
              <a:spcAft>
                <a:spcPts val="300"/>
              </a:spcAft>
              <a:buFont typeface="Arial" charset="0"/>
              <a:buNone/>
            </a:pPr>
            <a:r>
              <a:rPr lang="en-US" altLang="zh-CN" sz="1400" smtClean="0">
                <a:solidFill>
                  <a:srgbClr val="FF0000"/>
                </a:solidFill>
                <a:latin typeface="微软雅黑" pitchFamily="34" charset="-122"/>
                <a:ea typeface="微软雅黑" pitchFamily="34" charset="-122"/>
              </a:rPr>
              <a:t>2</a:t>
            </a:r>
            <a:r>
              <a:rPr lang="zh-CN" altLang="en-US" sz="1400" smtClean="0">
                <a:solidFill>
                  <a:srgbClr val="FF0000"/>
                </a:solidFill>
                <a:latin typeface="微软雅黑" pitchFamily="34" charset="-122"/>
                <a:ea typeface="微软雅黑" pitchFamily="34" charset="-122"/>
              </a:rPr>
              <a:t>）对于已经申请注销但尚未进行工商注销的企业，或还未被工商部门正式吊销的企业，仍需按照上述要求报送年报。</a:t>
            </a:r>
          </a:p>
          <a:p>
            <a:pPr marL="0" indent="0" eaLnBrk="1" hangingPunct="1">
              <a:spcBef>
                <a:spcPts val="300"/>
              </a:spcBef>
              <a:spcAft>
                <a:spcPts val="300"/>
              </a:spcAft>
              <a:buFont typeface="Arial" charset="0"/>
              <a:buNone/>
            </a:pPr>
            <a:endParaRPr lang="zh-CN" altLang="en-US" sz="1400" smtClean="0">
              <a:solidFill>
                <a:srgbClr val="FF0000"/>
              </a:solidFill>
              <a:latin typeface="微软雅黑" pitchFamily="34" charset="-122"/>
              <a:ea typeface="微软雅黑" pitchFamily="34" charset="-122"/>
            </a:endParaRPr>
          </a:p>
          <a:p>
            <a:pPr marL="0" indent="0" eaLnBrk="1" hangingPunct="1">
              <a:spcBef>
                <a:spcPts val="300"/>
              </a:spcBef>
              <a:spcAft>
                <a:spcPts val="300"/>
              </a:spcAft>
              <a:buFont typeface="Arial" charset="0"/>
              <a:buNone/>
            </a:pPr>
            <a:r>
              <a:rPr lang="zh-CN" altLang="en-US" sz="1400" smtClean="0">
                <a:solidFill>
                  <a:srgbClr val="FF0000"/>
                </a:solidFill>
                <a:latin typeface="微软雅黑" pitchFamily="34" charset="-122"/>
                <a:ea typeface="微软雅黑" pitchFamily="34" charset="-122"/>
              </a:rPr>
              <a:t>通过法人一证通数字证书登录：上海市企业信用信息公示系统（</a:t>
            </a:r>
            <a:r>
              <a:rPr lang="en-US" altLang="zh-CN" sz="1400" smtClean="0">
                <a:solidFill>
                  <a:srgbClr val="FF0000"/>
                </a:solidFill>
                <a:latin typeface="微软雅黑" pitchFamily="34" charset="-122"/>
                <a:ea typeface="微软雅黑" pitchFamily="34" charset="-122"/>
                <a:hlinkClick r:id="rId2"/>
              </a:rPr>
              <a:t>http://gsxt.sh.gov.cn</a:t>
            </a:r>
            <a:r>
              <a:rPr lang="zh-CN" altLang="en-US" sz="1400"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zh-CN" altLang="en-US" sz="2000" smtClean="0">
              <a:solidFill>
                <a:srgbClr val="FF0000"/>
              </a:solidFill>
              <a:latin typeface="微软雅黑" pitchFamily="34" charset="-122"/>
              <a:ea typeface="微软雅黑" pitchFamily="34" charset="-122"/>
            </a:endParaRP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Oval 2"/>
          <p:cNvSpPr/>
          <p:nvPr/>
        </p:nvSpPr>
        <p:spPr>
          <a:xfrm>
            <a:off x="762000" y="1946209"/>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p>
        </p:txBody>
      </p:sp>
      <p:sp>
        <p:nvSpPr>
          <p:cNvPr id="6" name="Oval 5"/>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p>
        </p:txBody>
      </p:sp>
      <p:sp>
        <p:nvSpPr>
          <p:cNvPr id="13" name="TextBox 12"/>
          <p:cNvSpPr txBox="1"/>
          <p:nvPr/>
        </p:nvSpPr>
        <p:spPr>
          <a:xfrm>
            <a:off x="1157868" y="1592766"/>
            <a:ext cx="1219200" cy="2708434"/>
          </a:xfrm>
          <a:prstGeom prst="rect">
            <a:avLst/>
          </a:prstGeom>
          <a:noFill/>
        </p:spPr>
        <p:txBody>
          <a:bodyPr>
            <a:spAutoFit/>
          </a:bodyPr>
          <a:lstStyle/>
          <a:p>
            <a:pPr fontAlgn="auto">
              <a:spcBef>
                <a:spcPts val="0"/>
              </a:spcBef>
              <a:spcAft>
                <a:spcPts val="0"/>
              </a:spcAft>
              <a:defRPr/>
            </a:pPr>
            <a:r>
              <a:rPr lang="en-US" sz="17000" b="1" dirty="0">
                <a:solidFill>
                  <a:srgbClr val="65B131">
                    <a:alpha val="64000"/>
                  </a:srgbClr>
                </a:solidFill>
                <a:latin typeface="+mn-lt"/>
                <a:ea typeface="+mn-ea"/>
                <a:cs typeface="Arial" pitchFamily="34" charset="0"/>
              </a:rPr>
              <a:t>3</a:t>
            </a:r>
          </a:p>
        </p:txBody>
      </p:sp>
      <p:sp>
        <p:nvSpPr>
          <p:cNvPr id="37897" name="Title 7"/>
          <p:cNvSpPr>
            <a:spLocks noGrp="1"/>
          </p:cNvSpPr>
          <p:nvPr>
            <p:ph type="title"/>
          </p:nvPr>
        </p:nvSpPr>
        <p:spPr>
          <a:xfrm>
            <a:off x="2971800" y="1992313"/>
            <a:ext cx="5867400" cy="1970087"/>
          </a:xfrm>
        </p:spPr>
        <p:txBody>
          <a:bodyPr/>
          <a:lstStyle/>
          <a:p>
            <a:pPr eaLnBrk="1" hangingPunct="1"/>
            <a:r>
              <a:rPr lang="zh-CN" altLang="en-US" sz="4000" cap="none" smtClean="0">
                <a:solidFill>
                  <a:srgbClr val="002060"/>
                </a:solidFill>
                <a:latin typeface="微软雅黑" pitchFamily="34" charset="-122"/>
                <a:ea typeface="微软雅黑" pitchFamily="34" charset="-122"/>
              </a:rPr>
              <a:t>总结及企业应对措施建议</a:t>
            </a:r>
          </a:p>
        </p:txBody>
      </p:sp>
      <p:sp>
        <p:nvSpPr>
          <p:cNvPr id="37898" name="Text Placeholder 8"/>
          <p:cNvSpPr>
            <a:spLocks noGrp="1"/>
          </p:cNvSpPr>
          <p:nvPr>
            <p:ph type="body" idx="1"/>
          </p:nvPr>
        </p:nvSpPr>
        <p:spPr>
          <a:xfrm>
            <a:off x="381000" y="5105400"/>
            <a:ext cx="8229600" cy="376238"/>
          </a:xfrm>
        </p:spPr>
        <p:txBody>
          <a:bodyPr/>
          <a:lstStyle/>
          <a:p>
            <a:pPr eaLnBrk="1" hangingPunct="1">
              <a:spcBef>
                <a:spcPct val="0"/>
              </a:spcBef>
            </a:pPr>
            <a:r>
              <a:rPr lang="en-US" altLang="zh-CN" sz="1700" b="1" smtClean="0">
                <a:solidFill>
                  <a:srgbClr val="002060"/>
                </a:solidFill>
              </a:rPr>
              <a:t>Summary &amp; Suggestion</a:t>
            </a: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436563" y="76200"/>
            <a:ext cx="8402637" cy="685800"/>
          </a:xfrm>
        </p:spPr>
        <p:txBody>
          <a:bodyPr/>
          <a:lstStyle/>
          <a:p>
            <a:pPr eaLnBrk="1" hangingPunct="1"/>
            <a:r>
              <a:rPr lang="zh-CN" altLang="en-US" b="1" smtClean="0">
                <a:solidFill>
                  <a:srgbClr val="002060"/>
                </a:solidFill>
                <a:latin typeface="微软雅黑" pitchFamily="34" charset="-122"/>
                <a:ea typeface="微软雅黑" pitchFamily="34" charset="-122"/>
              </a:rPr>
              <a:t>总结及企业应对措施建议 </a:t>
            </a:r>
            <a:endParaRPr lang="en-US" altLang="zh-CN" smtClean="0">
              <a:solidFill>
                <a:srgbClr val="002060"/>
              </a:solidFill>
              <a:latin typeface="微软雅黑" pitchFamily="34" charset="-122"/>
              <a:ea typeface="微软雅黑" pitchFamily="34" charset="-122"/>
            </a:endParaRPr>
          </a:p>
        </p:txBody>
      </p:sp>
      <p:sp>
        <p:nvSpPr>
          <p:cNvPr id="3" name="Content Placeholder 2"/>
          <p:cNvSpPr>
            <a:spLocks noGrp="1"/>
          </p:cNvSpPr>
          <p:nvPr>
            <p:ph idx="1"/>
          </p:nvPr>
        </p:nvSpPr>
        <p:spPr>
          <a:xfrm>
            <a:off x="428625" y="1285875"/>
            <a:ext cx="8229600" cy="4495800"/>
          </a:xfrm>
        </p:spPr>
        <p:txBody>
          <a:bodyPr/>
          <a:lstStyle/>
          <a:p>
            <a:pPr marL="609600" indent="-609600" eaLnBrk="1" hangingPunct="1">
              <a:lnSpc>
                <a:spcPct val="80000"/>
              </a:lnSpc>
              <a:buFont typeface="Calibri" pitchFamily="34" charset="0"/>
              <a:buNone/>
            </a:pPr>
            <a:r>
              <a:rPr lang="zh-CN" altLang="en-US" sz="2400" b="1" smtClean="0">
                <a:solidFill>
                  <a:srgbClr val="002060"/>
                </a:solidFill>
                <a:latin typeface="微软雅黑" pitchFamily="34" charset="-122"/>
                <a:ea typeface="微软雅黑" pitchFamily="34" charset="-122"/>
              </a:rPr>
              <a:t>√ 总结：</a:t>
            </a:r>
          </a:p>
          <a:p>
            <a:pPr marL="609600" indent="-609600" eaLnBrk="1" hangingPunct="1">
              <a:lnSpc>
                <a:spcPct val="80000"/>
              </a:lnSpc>
              <a:buFont typeface="Calibri" pitchFamily="34" charset="0"/>
              <a:buNone/>
            </a:pPr>
            <a:endParaRPr lang="zh-CN" altLang="en-US" sz="2000" b="1" smtClean="0">
              <a:solidFill>
                <a:srgbClr val="F51D8E"/>
              </a:solidFill>
            </a:endParaRPr>
          </a:p>
          <a:p>
            <a:pPr marL="609600" indent="-60960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1.     </a:t>
            </a:r>
            <a:r>
              <a:rPr lang="zh-CN" altLang="en-US" sz="2000" b="1" smtClean="0">
                <a:solidFill>
                  <a:srgbClr val="FF0000"/>
                </a:solidFill>
                <a:latin typeface="微软雅黑" pitchFamily="34" charset="-122"/>
                <a:ea typeface="微软雅黑" pitchFamily="34" charset="-122"/>
              </a:rPr>
              <a:t>年检改为企业信息公示，颠覆传统监管方式。</a:t>
            </a:r>
          </a:p>
          <a:p>
            <a:pPr marL="609600" indent="-609600" eaLnBrk="1" hangingPunct="1">
              <a:lnSpc>
                <a:spcPct val="80000"/>
              </a:lnSpc>
              <a:buFont typeface="Calibri" pitchFamily="34" charset="0"/>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2.     </a:t>
            </a:r>
            <a:r>
              <a:rPr lang="zh-CN" altLang="en-US" sz="2000" b="1" smtClean="0">
                <a:solidFill>
                  <a:srgbClr val="FF0000"/>
                </a:solidFill>
                <a:latin typeface="微软雅黑" pitchFamily="34" charset="-122"/>
                <a:ea typeface="微软雅黑" pitchFamily="34" charset="-122"/>
              </a:rPr>
              <a:t>政府管理的趋势</a:t>
            </a:r>
            <a:r>
              <a:rPr lang="en-US" altLang="zh-CN" sz="2000" b="1" smtClean="0">
                <a:solidFill>
                  <a:srgbClr val="FF0000"/>
                </a:solidFill>
                <a:latin typeface="微软雅黑" pitchFamily="34" charset="-122"/>
                <a:ea typeface="微软雅黑" pitchFamily="34" charset="-122"/>
              </a:rPr>
              <a:t>-“</a:t>
            </a:r>
            <a:r>
              <a:rPr lang="zh-CN" altLang="en-US" sz="2000" b="1" smtClean="0">
                <a:solidFill>
                  <a:srgbClr val="FF0000"/>
                </a:solidFill>
                <a:latin typeface="微软雅黑" pitchFamily="34" charset="-122"/>
                <a:ea typeface="微软雅黑" pitchFamily="34" charset="-122"/>
              </a:rPr>
              <a:t>宽进严管”。</a:t>
            </a:r>
          </a:p>
          <a:p>
            <a:pPr marL="609600" indent="-609600" eaLnBrk="1" hangingPunct="1">
              <a:lnSpc>
                <a:spcPct val="80000"/>
              </a:lnSpc>
              <a:buFont typeface="Calibri" pitchFamily="34" charset="0"/>
              <a:buChar char="•"/>
            </a:pPr>
            <a:endParaRPr lang="zh-CN" altLang="en-US" sz="2000" b="1" smtClean="0">
              <a:solidFill>
                <a:srgbClr val="FF0000"/>
              </a:solidFill>
              <a:latin typeface="微软雅黑" pitchFamily="34" charset="-122"/>
              <a:ea typeface="微软雅黑" pitchFamily="34" charset="-122"/>
            </a:endParaRPr>
          </a:p>
          <a:p>
            <a:pPr marL="609600" indent="-60960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3.     </a:t>
            </a:r>
            <a:r>
              <a:rPr lang="zh-CN" altLang="en-US" sz="2000" b="1" smtClean="0">
                <a:solidFill>
                  <a:srgbClr val="FF0000"/>
                </a:solidFill>
                <a:latin typeface="微软雅黑" pitchFamily="34" charset="-122"/>
                <a:ea typeface="微软雅黑" pitchFamily="34" charset="-122"/>
              </a:rPr>
              <a:t>企业对政府负责变为企业信息要向社会公示，向公众负责。</a:t>
            </a:r>
          </a:p>
          <a:p>
            <a:pPr marL="609600" indent="-609600" eaLnBrk="1" hangingPunct="1">
              <a:lnSpc>
                <a:spcPct val="80000"/>
              </a:lnSpc>
              <a:buFont typeface="Calibri" pitchFamily="34" charset="0"/>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4.     </a:t>
            </a:r>
            <a:r>
              <a:rPr lang="zh-CN" altLang="en-US" sz="2000" b="1" smtClean="0">
                <a:solidFill>
                  <a:srgbClr val="FF0000"/>
                </a:solidFill>
                <a:latin typeface="微软雅黑" pitchFamily="34" charset="-122"/>
                <a:ea typeface="微软雅黑" pitchFamily="34" charset="-122"/>
              </a:rPr>
              <a:t>检查方法由过去政府检查、批准改为随机的事后抽查。</a:t>
            </a:r>
          </a:p>
          <a:p>
            <a:pPr marL="609600" indent="-609600" eaLnBrk="1" hangingPunct="1">
              <a:lnSpc>
                <a:spcPct val="80000"/>
              </a:lnSpc>
              <a:buFont typeface="Calibri" pitchFamily="34" charset="0"/>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buFont typeface="Arial" charset="0"/>
              <a:buNone/>
            </a:pPr>
            <a:r>
              <a:rPr lang="en-US" altLang="zh-CN" sz="2000" b="1" smtClean="0">
                <a:solidFill>
                  <a:srgbClr val="FF0000"/>
                </a:solidFill>
                <a:latin typeface="微软雅黑" pitchFamily="34" charset="-122"/>
                <a:ea typeface="微软雅黑" pitchFamily="34" charset="-122"/>
              </a:rPr>
              <a:t>5.   </a:t>
            </a:r>
            <a:r>
              <a:rPr lang="zh-CN" altLang="en-US" sz="2000" b="1" smtClean="0">
                <a:solidFill>
                  <a:srgbClr val="FF0000"/>
                </a:solidFill>
                <a:latin typeface="微软雅黑" pitchFamily="34" charset="-122"/>
                <a:ea typeface="微软雅黑" pitchFamily="34" charset="-122"/>
              </a:rPr>
              <a:t>“一处违法、处处受限”，涉及：政府采购、工程招投标、土地出让、授予荣誉称号、海关通关、银行贷款、工作人员出入境、商业合同签订等。</a:t>
            </a:r>
          </a:p>
          <a:p>
            <a:pPr marL="609600" indent="-609600" eaLnBrk="1" hangingPunct="1">
              <a:lnSpc>
                <a:spcPct val="70000"/>
              </a:lnSpc>
              <a:buFont typeface="Calibri" pitchFamily="34" charset="0"/>
              <a:buNone/>
            </a:pPr>
            <a:endParaRPr lang="zh-CN" altLang="en-US" sz="2000" smtClean="0">
              <a:solidFill>
                <a:srgbClr val="F51D8E"/>
              </a:solidFill>
            </a:endParaRPr>
          </a:p>
          <a:p>
            <a:pPr marL="609600" indent="-609600" eaLnBrk="1" hangingPunct="1">
              <a:lnSpc>
                <a:spcPct val="70000"/>
              </a:lnSpc>
              <a:buFont typeface="Calibri" pitchFamily="34" charset="0"/>
              <a:buNone/>
            </a:pPr>
            <a:r>
              <a:rPr lang="zh-CN" altLang="en-US" sz="2400" smtClean="0">
                <a:solidFill>
                  <a:srgbClr val="F51D8E"/>
                </a:solidFill>
              </a:rPr>
              <a:t>       </a:t>
            </a:r>
          </a:p>
          <a:p>
            <a:pPr marL="609600" indent="-609600" eaLnBrk="1" hangingPunct="1">
              <a:lnSpc>
                <a:spcPct val="80000"/>
              </a:lnSpc>
              <a:buFont typeface="Arial" charset="0"/>
              <a:buNone/>
            </a:pPr>
            <a:r>
              <a:rPr lang="en-US" altLang="zh-CN" sz="2200" smtClean="0">
                <a:solidFill>
                  <a:srgbClr val="F51D8E"/>
                </a:solidFill>
              </a:rPr>
              <a:t>     </a:t>
            </a:r>
            <a:endParaRPr lang="zh-CN" altLang="en-US" sz="2200" smtClean="0">
              <a:solidFill>
                <a:srgbClr val="F51D8E"/>
              </a:solidFill>
            </a:endParaRPr>
          </a:p>
          <a:p>
            <a:pPr marL="609600" indent="-609600" eaLnBrk="1" hangingPunct="1">
              <a:lnSpc>
                <a:spcPct val="80000"/>
              </a:lnSpc>
              <a:buFont typeface="Calibri" pitchFamily="34" charset="0"/>
              <a:buNone/>
            </a:pPr>
            <a:endParaRPr lang="zh-CN" altLang="en-US" sz="2200" smtClean="0">
              <a:solidFill>
                <a:srgbClr val="F51D8E"/>
              </a:solidFill>
            </a:endParaRPr>
          </a:p>
          <a:p>
            <a:pPr marL="609600" indent="-609600" eaLnBrk="1" hangingPunct="1">
              <a:lnSpc>
                <a:spcPct val="80000"/>
              </a:lnSpc>
              <a:buFont typeface="Calibri" pitchFamily="34" charset="0"/>
              <a:buNone/>
            </a:pPr>
            <a:endParaRPr lang="zh-CN" altLang="en-US" sz="2200" b="1" smtClean="0">
              <a:solidFill>
                <a:srgbClr val="F51D8E"/>
              </a:solidFill>
            </a:endParaRPr>
          </a:p>
          <a:p>
            <a:pPr marL="609600" indent="-609600" eaLnBrk="1" hangingPunct="1">
              <a:lnSpc>
                <a:spcPct val="80000"/>
              </a:lnSpc>
              <a:buFont typeface="Arial" charset="0"/>
              <a:buAutoNum type="arabicPeriod" startAt="2"/>
            </a:pPr>
            <a:endParaRPr lang="zh-CN" altLang="en-US" sz="2200" smtClean="0">
              <a:solidFill>
                <a:srgbClr val="F51D8E"/>
              </a:solidFill>
            </a:endParaRPr>
          </a:p>
          <a:p>
            <a:pPr marL="609600" indent="-609600" eaLnBrk="1" hangingPunct="1">
              <a:lnSpc>
                <a:spcPct val="80000"/>
              </a:lnSpc>
              <a:buFont typeface="Arial" charset="0"/>
              <a:buNone/>
            </a:pPr>
            <a:endParaRPr lang="zh-CN" altLang="en-US" sz="2000" smtClean="0">
              <a:solidFill>
                <a:srgbClr val="F51D8E"/>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500"/>
                                        <p:tgtEl>
                                          <p:spTgt spid="3">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0"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par>
                                <p:cTn id="38" presetID="10" presetClass="entr" presetSubtype="0" fill="hold" grpId="1"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36563" y="76200"/>
            <a:ext cx="8402637" cy="685800"/>
          </a:xfrm>
        </p:spPr>
        <p:txBody>
          <a:bodyPr/>
          <a:lstStyle/>
          <a:p>
            <a:pPr eaLnBrk="1" hangingPunct="1"/>
            <a:r>
              <a:rPr lang="zh-CN" altLang="en-US" b="1" smtClean="0">
                <a:solidFill>
                  <a:srgbClr val="002060"/>
                </a:solidFill>
                <a:latin typeface="微软雅黑" pitchFamily="34" charset="-122"/>
                <a:ea typeface="微软雅黑" pitchFamily="34" charset="-122"/>
              </a:rPr>
              <a:t>总结及企业应对措施建议 </a:t>
            </a:r>
            <a:endParaRPr lang="en-US" altLang="zh-CN" b="1" smtClean="0">
              <a:solidFill>
                <a:srgbClr val="002060"/>
              </a:solidFill>
              <a:latin typeface="微软雅黑" pitchFamily="34" charset="-122"/>
              <a:ea typeface="微软雅黑" pitchFamily="34" charset="-122"/>
            </a:endParaRPr>
          </a:p>
        </p:txBody>
      </p:sp>
      <p:sp>
        <p:nvSpPr>
          <p:cNvPr id="3" name="Content Placeholder 2"/>
          <p:cNvSpPr>
            <a:spLocks noGrp="1"/>
          </p:cNvSpPr>
          <p:nvPr>
            <p:ph idx="1"/>
          </p:nvPr>
        </p:nvSpPr>
        <p:spPr>
          <a:xfrm>
            <a:off x="428625" y="1214438"/>
            <a:ext cx="8229600" cy="4495800"/>
          </a:xfrm>
        </p:spPr>
        <p:txBody>
          <a:bodyPr/>
          <a:lstStyle/>
          <a:p>
            <a:pPr marL="609600" indent="-609600" eaLnBrk="1" hangingPunct="1">
              <a:lnSpc>
                <a:spcPct val="80000"/>
              </a:lnSpc>
              <a:buFont typeface="Arial" charset="0"/>
              <a:buNone/>
            </a:pPr>
            <a:r>
              <a:rPr lang="zh-CN" altLang="en-US" sz="2400" b="1" smtClean="0">
                <a:solidFill>
                  <a:srgbClr val="002060"/>
                </a:solidFill>
                <a:latin typeface="微软雅黑" pitchFamily="34" charset="-122"/>
                <a:ea typeface="微软雅黑" pitchFamily="34" charset="-122"/>
              </a:rPr>
              <a:t>√  企业应对措施建议：</a:t>
            </a:r>
            <a:endParaRPr lang="en-US" altLang="zh-CN" sz="2400" b="1" smtClean="0">
              <a:solidFill>
                <a:srgbClr val="002060"/>
              </a:solidFill>
              <a:latin typeface="微软雅黑" pitchFamily="34" charset="-122"/>
              <a:ea typeface="微软雅黑" pitchFamily="34" charset="-122"/>
            </a:endParaRPr>
          </a:p>
          <a:p>
            <a:pPr marL="609600" indent="-609600" eaLnBrk="1" hangingPunct="1">
              <a:lnSpc>
                <a:spcPct val="90000"/>
              </a:lnSpc>
              <a:buFont typeface="Arial" charset="0"/>
              <a:buNone/>
            </a:pPr>
            <a:endParaRPr lang="zh-CN" altLang="en-US" sz="2800" b="1" smtClean="0">
              <a:solidFill>
                <a:srgbClr val="002060"/>
              </a:solidFill>
              <a:latin typeface="微软雅黑" pitchFamily="34" charset="-122"/>
              <a:ea typeface="微软雅黑" pitchFamily="34" charset="-122"/>
            </a:endParaRPr>
          </a:p>
          <a:p>
            <a:pPr marL="609600" indent="-609600" eaLnBrk="1" hangingPunct="1">
              <a:spcBef>
                <a:spcPts val="300"/>
              </a:spcBef>
              <a:spcAft>
                <a:spcPts val="600"/>
              </a:spcAft>
              <a:buFont typeface="Wingdings" pitchFamily="2" charset="2"/>
              <a:buAutoNum type="arabicPeriod"/>
            </a:pPr>
            <a:r>
              <a:rPr lang="zh-CN" altLang="en-US" sz="2000" b="1" smtClean="0">
                <a:solidFill>
                  <a:srgbClr val="FF0000"/>
                </a:solidFill>
                <a:latin typeface="微软雅黑" pitchFamily="34" charset="-122"/>
                <a:ea typeface="微软雅黑" pitchFamily="34" charset="-122"/>
              </a:rPr>
              <a:t>东锦建议企业需要引起充分的重视，尤其是企业高管。</a:t>
            </a:r>
          </a:p>
          <a:p>
            <a:pPr marL="609600" indent="-609600" eaLnBrk="1" hangingPunct="1">
              <a:spcBef>
                <a:spcPts val="300"/>
              </a:spcBef>
              <a:spcAft>
                <a:spcPts val="600"/>
              </a:spcAft>
              <a:buFont typeface="Wingdings" pitchFamily="2" charset="2"/>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spcBef>
                <a:spcPts val="300"/>
              </a:spcBef>
              <a:spcAft>
                <a:spcPts val="600"/>
              </a:spcAft>
              <a:buFont typeface="Wingdings" pitchFamily="2" charset="2"/>
              <a:buAutoNum type="arabicPeriod" startAt="2"/>
            </a:pPr>
            <a:r>
              <a:rPr lang="zh-CN" altLang="en-US" sz="2000" b="1" smtClean="0">
                <a:solidFill>
                  <a:srgbClr val="FF0000"/>
                </a:solidFill>
                <a:latin typeface="微软雅黑" pitchFamily="34" charset="-122"/>
                <a:ea typeface="微软雅黑" pitchFamily="34" charset="-122"/>
              </a:rPr>
              <a:t>企业尽快形成书面制度，并落实到具体人员，协调公司内的法律、财务人员、人事、</a:t>
            </a:r>
            <a:r>
              <a:rPr lang="en-US" altLang="zh-CN" sz="2000" b="1" smtClean="0">
                <a:solidFill>
                  <a:srgbClr val="FF0000"/>
                </a:solidFill>
                <a:latin typeface="微软雅黑" pitchFamily="34" charset="-122"/>
                <a:ea typeface="微软雅黑" pitchFamily="34" charset="-122"/>
              </a:rPr>
              <a:t>IT</a:t>
            </a:r>
            <a:r>
              <a:rPr lang="zh-CN" altLang="en-US" sz="2000" b="1" smtClean="0">
                <a:solidFill>
                  <a:srgbClr val="FF0000"/>
                </a:solidFill>
                <a:latin typeface="微软雅黑" pitchFamily="34" charset="-122"/>
                <a:ea typeface="微软雅黑" pitchFamily="34" charset="-122"/>
              </a:rPr>
              <a:t>、知识产权、市场宣传等部门</a:t>
            </a:r>
          </a:p>
          <a:p>
            <a:pPr marL="609600" indent="-609600" eaLnBrk="1" hangingPunct="1">
              <a:spcBef>
                <a:spcPts val="300"/>
              </a:spcBef>
              <a:spcAft>
                <a:spcPts val="600"/>
              </a:spcAft>
              <a:buFont typeface="Wingdings" pitchFamily="2" charset="2"/>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spcBef>
                <a:spcPts val="300"/>
              </a:spcBef>
              <a:spcAft>
                <a:spcPts val="600"/>
              </a:spcAft>
              <a:buFont typeface="Wingdings" pitchFamily="2" charset="2"/>
              <a:buAutoNum type="arabicPeriod" startAt="3"/>
            </a:pPr>
            <a:r>
              <a:rPr lang="zh-CN" altLang="en-US" sz="2000" b="1" smtClean="0">
                <a:solidFill>
                  <a:srgbClr val="FF0000"/>
                </a:solidFill>
                <a:latin typeface="微软雅黑" pitchFamily="34" charset="-122"/>
                <a:ea typeface="微软雅黑" pitchFamily="34" charset="-122"/>
              </a:rPr>
              <a:t>企业可以聘请专业的第三方咨询机构负责企业信息公示工作，规避企业风险。</a:t>
            </a:r>
          </a:p>
          <a:p>
            <a:pPr marL="609600" indent="-609600" eaLnBrk="1" hangingPunct="1">
              <a:spcBef>
                <a:spcPts val="300"/>
              </a:spcBef>
              <a:spcAft>
                <a:spcPts val="600"/>
              </a:spcAft>
              <a:buFont typeface="Wingdings" pitchFamily="2" charset="2"/>
              <a:buNone/>
            </a:pPr>
            <a:endParaRPr lang="zh-CN" altLang="en-US" sz="2000" b="1" smtClean="0">
              <a:solidFill>
                <a:srgbClr val="FF0000"/>
              </a:solidFill>
              <a:latin typeface="微软雅黑" pitchFamily="34" charset="-122"/>
              <a:ea typeface="微软雅黑" pitchFamily="34" charset="-122"/>
            </a:endParaRPr>
          </a:p>
          <a:p>
            <a:pPr marL="609600" indent="-609600" eaLnBrk="1" hangingPunct="1">
              <a:spcBef>
                <a:spcPts val="300"/>
              </a:spcBef>
              <a:spcAft>
                <a:spcPts val="600"/>
              </a:spcAft>
              <a:buFont typeface="Wingdings" pitchFamily="2" charset="2"/>
              <a:buNone/>
            </a:pPr>
            <a:r>
              <a:rPr lang="en-US" altLang="zh-CN" sz="2000" b="1" smtClean="0">
                <a:solidFill>
                  <a:srgbClr val="FF0000"/>
                </a:solidFill>
                <a:latin typeface="微软雅黑" pitchFamily="34" charset="-122"/>
                <a:ea typeface="微软雅黑" pitchFamily="34" charset="-122"/>
              </a:rPr>
              <a:t>4.   </a:t>
            </a:r>
            <a:r>
              <a:rPr lang="zh-CN" altLang="en-US" sz="2000" b="1" smtClean="0">
                <a:solidFill>
                  <a:srgbClr val="FF0000"/>
                </a:solidFill>
                <a:latin typeface="微软雅黑" pitchFamily="34" charset="-122"/>
                <a:ea typeface="微软雅黑" pitchFamily="34" charset="-122"/>
              </a:rPr>
              <a:t>  聘用第三方专业综合咨询机构，防范企业日常经营风险。</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09600" y="381000"/>
            <a:ext cx="7924800" cy="708025"/>
          </a:xfrm>
          <a:prstGeom prst="rect">
            <a:avLst/>
          </a:prstGeom>
          <a:noFill/>
          <a:ln w="9525">
            <a:noFill/>
            <a:miter lim="800000"/>
            <a:headEnd/>
            <a:tailEnd/>
          </a:ln>
        </p:spPr>
        <p:txBody>
          <a:bodyPr/>
          <a:lstStyle/>
          <a:p>
            <a:r>
              <a:rPr lang="zh-CN" altLang="en-US" sz="4000" b="1">
                <a:solidFill>
                  <a:srgbClr val="002060"/>
                </a:solidFill>
                <a:latin typeface="微软雅黑" pitchFamily="34" charset="-122"/>
                <a:ea typeface="微软雅黑" pitchFamily="34" charset="-122"/>
                <a:cs typeface="Arial" charset="0"/>
              </a:rPr>
              <a:t>内容提要</a:t>
            </a:r>
          </a:p>
        </p:txBody>
      </p:sp>
      <p:cxnSp>
        <p:nvCxnSpPr>
          <p:cNvPr id="10" name="Straight Connector 9"/>
          <p:cNvCxnSpPr/>
          <p:nvPr/>
        </p:nvCxnSpPr>
        <p:spPr>
          <a:xfrm>
            <a:off x="1905000" y="2936875"/>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0888" y="5127625"/>
            <a:ext cx="7974012" cy="400050"/>
          </a:xfrm>
          <a:prstGeom prst="rect">
            <a:avLst/>
          </a:prstGeom>
          <a:noFill/>
        </p:spPr>
        <p:txBody>
          <a:bodyPr wrap="none">
            <a:normAutofit/>
          </a:bodyPr>
          <a:lstStyle/>
          <a:p>
            <a:pPr algn="r" fontAlgn="auto">
              <a:spcBef>
                <a:spcPts val="0"/>
              </a:spcBef>
              <a:spcAft>
                <a:spcPts val="0"/>
              </a:spcAft>
              <a:defRPr/>
            </a:pPr>
            <a:r>
              <a:rPr lang="en-US" sz="2000" b="1" dirty="0">
                <a:solidFill>
                  <a:srgbClr val="002060"/>
                </a:solidFill>
                <a:latin typeface="+mn-lt"/>
                <a:ea typeface="+mn-ea"/>
              </a:rPr>
              <a:t>Agenda</a:t>
            </a:r>
          </a:p>
        </p:txBody>
      </p:sp>
      <p:sp>
        <p:nvSpPr>
          <p:cNvPr id="12" name="Rectangle 11"/>
          <p:cNvSpPr/>
          <p:nvPr/>
        </p:nvSpPr>
        <p:spPr>
          <a:xfrm>
            <a:off x="8686800" y="5284788"/>
            <a:ext cx="457200" cy="96837"/>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FF6600"/>
                </a:solidFill>
              </a:rPr>
              <a:t>           </a:t>
            </a:r>
          </a:p>
        </p:txBody>
      </p:sp>
      <p:grpSp>
        <p:nvGrpSpPr>
          <p:cNvPr id="19461" name="Group 25"/>
          <p:cNvGrpSpPr>
            <a:grpSpLocks/>
          </p:cNvGrpSpPr>
          <p:nvPr/>
        </p:nvGrpSpPr>
        <p:grpSpPr bwMode="auto">
          <a:xfrm>
            <a:off x="762000" y="1557338"/>
            <a:ext cx="2057400" cy="2708275"/>
            <a:chOff x="762000" y="1557456"/>
            <a:chExt cx="2057400"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14" name="TextBox 13"/>
            <p:cNvSpPr txBox="1"/>
            <p:nvPr/>
          </p:nvSpPr>
          <p:spPr>
            <a:xfrm>
              <a:off x="1121392" y="1557456"/>
              <a:ext cx="1219200" cy="2708434"/>
            </a:xfrm>
            <a:prstGeom prst="rect">
              <a:avLst/>
            </a:prstGeom>
            <a:noFill/>
          </p:spPr>
          <p:txBody>
            <a:bodyPr>
              <a:spAutoFit/>
            </a:bodyPr>
            <a:lstStyle/>
            <a:p>
              <a:pPr fontAlgn="auto">
                <a:spcBef>
                  <a:spcPts val="0"/>
                </a:spcBef>
                <a:spcAft>
                  <a:spcPts val="0"/>
                </a:spcAft>
                <a:defRPr/>
              </a:pPr>
              <a:r>
                <a:rPr lang="en-US" sz="17000" b="1" dirty="0">
                  <a:solidFill>
                    <a:srgbClr val="F26200">
                      <a:alpha val="40000"/>
                    </a:srgbClr>
                  </a:solidFill>
                  <a:latin typeface="+mj-lt"/>
                  <a:ea typeface="+mn-ea"/>
                  <a:cs typeface="Arial" pitchFamily="34" charset="0"/>
                </a:rPr>
                <a:t>1</a:t>
              </a:r>
            </a:p>
          </p:txBody>
        </p:sp>
        <p:sp>
          <p:nvSpPr>
            <p:cNvPr id="19478" name="TextBox 12"/>
            <p:cNvSpPr txBox="1">
              <a:spLocks noChangeArrowheads="1"/>
            </p:cNvSpPr>
            <p:nvPr/>
          </p:nvSpPr>
          <p:spPr bwMode="auto">
            <a:xfrm>
              <a:off x="823913" y="2667183"/>
              <a:ext cx="1930400" cy="682665"/>
            </a:xfrm>
            <a:prstGeom prst="rect">
              <a:avLst/>
            </a:prstGeom>
            <a:noFill/>
            <a:ln w="9525">
              <a:noFill/>
              <a:miter lim="800000"/>
              <a:headEnd/>
              <a:tailEnd/>
            </a:ln>
          </p:spPr>
          <p:txBody>
            <a:bodyPr/>
            <a:lstStyle/>
            <a:p>
              <a:pPr algn="ctr">
                <a:lnSpc>
                  <a:spcPct val="80000"/>
                </a:lnSpc>
              </a:pPr>
              <a:r>
                <a:rPr lang="zh-CN" altLang="en-US" sz="2400" b="1">
                  <a:solidFill>
                    <a:schemeClr val="bg1"/>
                  </a:solidFill>
                  <a:latin typeface="微软雅黑" pitchFamily="34" charset="-122"/>
                  <a:ea typeface="微软雅黑" pitchFamily="34" charset="-122"/>
                </a:rPr>
                <a:t>法规介绍</a:t>
              </a:r>
            </a:p>
          </p:txBody>
        </p:sp>
      </p:grpSp>
      <p:grpSp>
        <p:nvGrpSpPr>
          <p:cNvPr id="19462" name="Group 22"/>
          <p:cNvGrpSpPr>
            <a:grpSpLocks/>
          </p:cNvGrpSpPr>
          <p:nvPr/>
        </p:nvGrpSpPr>
        <p:grpSpPr bwMode="auto">
          <a:xfrm>
            <a:off x="3543300" y="1592263"/>
            <a:ext cx="2057400" cy="2708275"/>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15" name="TextBox 14"/>
            <p:cNvSpPr txBox="1"/>
            <p:nvPr/>
          </p:nvSpPr>
          <p:spPr>
            <a:xfrm>
              <a:off x="3933968" y="1591943"/>
              <a:ext cx="1219200" cy="2708434"/>
            </a:xfrm>
            <a:prstGeom prst="rect">
              <a:avLst/>
            </a:prstGeom>
            <a:noFill/>
          </p:spPr>
          <p:txBody>
            <a:bodyPr>
              <a:spAutoFit/>
            </a:bodyPr>
            <a:lstStyle/>
            <a:p>
              <a:pPr fontAlgn="auto">
                <a:spcBef>
                  <a:spcPts val="0"/>
                </a:spcBef>
                <a:spcAft>
                  <a:spcPts val="0"/>
                </a:spcAft>
                <a:defRPr/>
              </a:pPr>
              <a:r>
                <a:rPr lang="en-US" sz="17000" b="1" dirty="0">
                  <a:solidFill>
                    <a:srgbClr val="2A7A9E">
                      <a:alpha val="40000"/>
                    </a:srgbClr>
                  </a:solidFill>
                  <a:latin typeface="+mj-lt"/>
                  <a:ea typeface="+mn-ea"/>
                  <a:cs typeface="Arial" pitchFamily="34" charset="0"/>
                </a:rPr>
                <a:t>2</a:t>
              </a:r>
            </a:p>
          </p:txBody>
        </p:sp>
        <p:sp>
          <p:nvSpPr>
            <p:cNvPr id="16" name="TextBox 15"/>
            <p:cNvSpPr txBox="1"/>
            <p:nvPr/>
          </p:nvSpPr>
          <p:spPr>
            <a:xfrm>
              <a:off x="3602038" y="2701670"/>
              <a:ext cx="1930400" cy="665202"/>
            </a:xfrm>
            <a:prstGeom prst="rect">
              <a:avLst/>
            </a:prstGeom>
            <a:noFill/>
          </p:spPr>
          <p:txBody>
            <a:bodyPr>
              <a:normAutofit lnSpcReduction="10000"/>
            </a:bodyPr>
            <a:lstStyle/>
            <a:p>
              <a:pPr algn="ctr">
                <a:lnSpc>
                  <a:spcPct val="80000"/>
                </a:lnSpc>
                <a:defRPr/>
              </a:pPr>
              <a:r>
                <a:rPr lang="zh-CN" altLang="en-US" sz="2400" b="1" dirty="0">
                  <a:solidFill>
                    <a:schemeClr val="bg1"/>
                  </a:solidFill>
                  <a:latin typeface="微软雅黑" pitchFamily="34" charset="-122"/>
                  <a:ea typeface="微软雅黑" pitchFamily="34" charset="-122"/>
                </a:rPr>
                <a:t>重点条款解读及分析</a:t>
              </a:r>
            </a:p>
            <a:p>
              <a:pPr algn="ctr">
                <a:lnSpc>
                  <a:spcPct val="80000"/>
                </a:lnSpc>
                <a:defRPr/>
              </a:pPr>
              <a:endParaRPr lang="zh-CN" altLang="en-US" sz="2300" b="1" dirty="0">
                <a:solidFill>
                  <a:schemeClr val="bg1"/>
                </a:solidFill>
                <a:effectLst>
                  <a:outerShdw blurRad="38100" dist="38100" dir="2700000" algn="tl">
                    <a:srgbClr val="C0C0C0"/>
                  </a:outerShdw>
                </a:effectLst>
                <a:latin typeface="Calibri" pitchFamily="34" charset="0"/>
                <a:ea typeface="宋体" pitchFamily="2" charset="-122"/>
              </a:endParaRPr>
            </a:p>
          </p:txBody>
        </p:sp>
      </p:grpSp>
      <p:grpSp>
        <p:nvGrpSpPr>
          <p:cNvPr id="19463" name="Group 23"/>
          <p:cNvGrpSpPr>
            <a:grpSpLocks/>
          </p:cNvGrpSpPr>
          <p:nvPr/>
        </p:nvGrpSpPr>
        <p:grpSpPr bwMode="auto">
          <a:xfrm>
            <a:off x="6324600" y="1587500"/>
            <a:ext cx="2057400" cy="2708275"/>
            <a:chOff x="6324600" y="1587511"/>
            <a:chExt cx="2057400"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17" name="TextBox 16"/>
            <p:cNvSpPr txBox="1"/>
            <p:nvPr/>
          </p:nvSpPr>
          <p:spPr>
            <a:xfrm>
              <a:off x="6721604" y="1587511"/>
              <a:ext cx="1219200" cy="2708434"/>
            </a:xfrm>
            <a:prstGeom prst="rect">
              <a:avLst/>
            </a:prstGeom>
            <a:noFill/>
          </p:spPr>
          <p:txBody>
            <a:bodyPr>
              <a:spAutoFit/>
            </a:bodyPr>
            <a:lstStyle/>
            <a:p>
              <a:pPr fontAlgn="auto">
                <a:spcBef>
                  <a:spcPts val="0"/>
                </a:spcBef>
                <a:spcAft>
                  <a:spcPts val="0"/>
                </a:spcAft>
                <a:defRPr/>
              </a:pPr>
              <a:r>
                <a:rPr lang="en-US" sz="17000" b="1" dirty="0">
                  <a:solidFill>
                    <a:srgbClr val="65B131">
                      <a:alpha val="64000"/>
                    </a:srgbClr>
                  </a:solidFill>
                  <a:latin typeface="+mj-lt"/>
                  <a:ea typeface="+mn-ea"/>
                  <a:cs typeface="Arial" pitchFamily="34" charset="0"/>
                </a:rPr>
                <a:t>3</a:t>
              </a:r>
            </a:p>
          </p:txBody>
        </p:sp>
        <p:sp>
          <p:nvSpPr>
            <p:cNvPr id="19468" name="TextBox 17"/>
            <p:cNvSpPr txBox="1">
              <a:spLocks noChangeArrowheads="1"/>
            </p:cNvSpPr>
            <p:nvPr/>
          </p:nvSpPr>
          <p:spPr bwMode="auto">
            <a:xfrm>
              <a:off x="6411913" y="2675013"/>
              <a:ext cx="1930400" cy="665201"/>
            </a:xfrm>
            <a:prstGeom prst="rect">
              <a:avLst/>
            </a:prstGeom>
            <a:noFill/>
            <a:ln w="9525">
              <a:noFill/>
              <a:miter lim="800000"/>
              <a:headEnd/>
              <a:tailEnd/>
            </a:ln>
          </p:spPr>
          <p:txBody>
            <a:bodyPr/>
            <a:lstStyle/>
            <a:p>
              <a:pPr algn="ctr">
                <a:lnSpc>
                  <a:spcPct val="80000"/>
                </a:lnSpc>
              </a:pPr>
              <a:r>
                <a:rPr lang="zh-CN" altLang="en-US" sz="2400" b="1">
                  <a:solidFill>
                    <a:schemeClr val="bg1"/>
                  </a:solidFill>
                  <a:latin typeface="微软雅黑" pitchFamily="34" charset="-122"/>
                  <a:ea typeface="微软雅黑" pitchFamily="34" charset="-122"/>
                </a:rPr>
                <a:t>总结及应对措施建议</a:t>
              </a:r>
            </a:p>
          </p:txBody>
        </p:sp>
      </p:gr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le 3"/>
          <p:cNvSpPr txBox="1">
            <a:spLocks/>
          </p:cNvSpPr>
          <p:nvPr/>
        </p:nvSpPr>
        <p:spPr>
          <a:xfrm>
            <a:off x="228600" y="3703704"/>
            <a:ext cx="7315200" cy="1325496"/>
          </a:xfrm>
          <a:prstGeom prst="rect">
            <a:avLst/>
          </a:prstGeom>
          <a:noFill/>
          <a:ln>
            <a:noFill/>
          </a:ln>
        </p:spPr>
        <p:txBody>
          <a:bodyPr anchor="ctr">
            <a:normAutofit fontScale="85000" lnSpcReduction="10000"/>
            <a:scene3d>
              <a:camera prst="orthographicFront"/>
              <a:lightRig rig="soft" dir="t">
                <a:rot lat="0" lon="0" rev="17220000"/>
              </a:lightRig>
            </a:scene3d>
            <a:sp3d prstMaterial="softEdge"/>
          </a:bodyPr>
          <a:lstStyle/>
          <a:p>
            <a:pPr fontAlgn="auto">
              <a:lnSpc>
                <a:spcPct val="87000"/>
              </a:lnSpc>
              <a:spcAft>
                <a:spcPts val="0"/>
              </a:spcAft>
              <a:defRPr/>
            </a:pPr>
            <a:r>
              <a:rPr lang="en-US" sz="4400" dirty="0">
                <a:solidFill>
                  <a:srgbClr val="92D050"/>
                </a:solidFill>
                <a:latin typeface="+mn-lt"/>
                <a:ea typeface="+mn-ea"/>
              </a:rPr>
              <a:t/>
            </a:r>
            <a:br>
              <a:rPr lang="en-US" sz="4400" dirty="0">
                <a:solidFill>
                  <a:srgbClr val="92D050"/>
                </a:solidFill>
                <a:latin typeface="+mn-lt"/>
                <a:ea typeface="+mn-ea"/>
              </a:rPr>
            </a:br>
            <a:r>
              <a:rPr lang="en-US" sz="5600" b="1" dirty="0">
                <a:solidFill>
                  <a:srgbClr val="92D050"/>
                </a:solidFill>
                <a:latin typeface="Arial" pitchFamily="34" charset="0"/>
                <a:ea typeface="+mn-ea"/>
                <a:cs typeface="Arial" pitchFamily="34" charset="0"/>
              </a:rPr>
              <a:t>What’s Your Message?</a:t>
            </a:r>
          </a:p>
        </p:txBody>
      </p:sp>
      <p:pic>
        <p:nvPicPr>
          <p:cNvPr id="7" name="Picture 6"/>
          <p:cNvPicPr>
            <a:picLocks noChangeAspect="1"/>
          </p:cNvPicPr>
          <p:nvPr/>
        </p:nvPicPr>
        <p:blipFill>
          <a:blip r:embed="rId4" cstate="print"/>
          <a:srcRect/>
          <a:stretch>
            <a:fillRect/>
          </a:stretch>
        </p:blipFill>
        <p:spPr bwMode="auto">
          <a:xfrm>
            <a:off x="20638" y="20638"/>
            <a:ext cx="3498850" cy="2825750"/>
          </a:xfrm>
          <a:prstGeom prst="rect">
            <a:avLst/>
          </a:prstGeom>
          <a:noFill/>
          <a:ln w="9525">
            <a:noFill/>
            <a:miter lim="800000"/>
            <a:headEnd/>
            <a:tailEnd/>
          </a:ln>
        </p:spPr>
      </p:pic>
      <p:pic>
        <p:nvPicPr>
          <p:cNvPr id="8" name="Picture 7"/>
          <p:cNvPicPr>
            <a:picLocks noChangeAspect="1"/>
          </p:cNvPicPr>
          <p:nvPr/>
        </p:nvPicPr>
        <p:blipFill>
          <a:blip r:embed="rId5" cstate="print"/>
          <a:srcRect/>
          <a:stretch>
            <a:fillRect/>
          </a:stretch>
        </p:blipFill>
        <p:spPr bwMode="auto">
          <a:xfrm>
            <a:off x="3503613" y="20638"/>
            <a:ext cx="5624512" cy="2825750"/>
          </a:xfrm>
          <a:prstGeom prst="rect">
            <a:avLst/>
          </a:prstGeom>
          <a:noFill/>
          <a:ln w="9525">
            <a:noFill/>
            <a:miter lim="800000"/>
            <a:headEnd/>
            <a:tailEnd/>
          </a:ln>
        </p:spPr>
      </p:pic>
      <p:pic>
        <p:nvPicPr>
          <p:cNvPr id="9" name="Picture 8"/>
          <p:cNvPicPr>
            <a:picLocks noChangeAspect="1"/>
          </p:cNvPicPr>
          <p:nvPr/>
        </p:nvPicPr>
        <p:blipFill>
          <a:blip r:embed="rId6" cstate="print"/>
          <a:srcRect/>
          <a:stretch>
            <a:fillRect/>
          </a:stretch>
        </p:blipFill>
        <p:spPr bwMode="auto">
          <a:xfrm>
            <a:off x="20638" y="2817813"/>
            <a:ext cx="7669212" cy="2297112"/>
          </a:xfrm>
          <a:prstGeom prst="rect">
            <a:avLst/>
          </a:prstGeom>
          <a:noFill/>
          <a:ln w="9525">
            <a:noFill/>
            <a:miter lim="800000"/>
            <a:headEnd/>
            <a:tailEnd/>
          </a:ln>
        </p:spPr>
      </p:pic>
      <p:pic>
        <p:nvPicPr>
          <p:cNvPr id="10" name="Picture 9"/>
          <p:cNvPicPr>
            <a:picLocks noChangeAspect="1"/>
          </p:cNvPicPr>
          <p:nvPr/>
        </p:nvPicPr>
        <p:blipFill>
          <a:blip r:embed="rId7" cstate="print"/>
          <a:srcRect/>
          <a:stretch>
            <a:fillRect/>
          </a:stretch>
        </p:blipFill>
        <p:spPr bwMode="auto">
          <a:xfrm>
            <a:off x="7662863" y="2819400"/>
            <a:ext cx="1460500" cy="2293938"/>
          </a:xfrm>
          <a:prstGeom prst="rect">
            <a:avLst/>
          </a:prstGeom>
          <a:noFill/>
          <a:ln w="9525">
            <a:noFill/>
            <a:miter lim="800000"/>
            <a:headEnd/>
            <a:tailEnd/>
          </a:ln>
        </p:spPr>
      </p:pic>
      <p:sp>
        <p:nvSpPr>
          <p:cNvPr id="6" name="Rectangle 5"/>
          <p:cNvSpPr/>
          <p:nvPr/>
        </p:nvSpPr>
        <p:spPr>
          <a:xfrm>
            <a:off x="8755063" y="2470150"/>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47F28"/>
              </a:solidFill>
            </a:endParaRPr>
          </a:p>
        </p:txBody>
      </p:sp>
      <p:grpSp>
        <p:nvGrpSpPr>
          <p:cNvPr id="41991" name="Group 19"/>
          <p:cNvGrpSpPr>
            <a:grpSpLocks/>
          </p:cNvGrpSpPr>
          <p:nvPr/>
        </p:nvGrpSpPr>
        <p:grpSpPr bwMode="auto">
          <a:xfrm>
            <a:off x="0" y="5089525"/>
            <a:ext cx="9144000" cy="1768475"/>
            <a:chOff x="0" y="5089818"/>
            <a:chExt cx="9144000" cy="1768182"/>
          </a:xfrm>
        </p:grpSpPr>
        <p:pic>
          <p:nvPicPr>
            <p:cNvPr id="41995" name="Picture 10"/>
            <p:cNvPicPr>
              <a:picLocks/>
            </p:cNvPicPr>
            <p:nvPr/>
          </p:nvPicPr>
          <p:blipFill>
            <a:blip r:embed="rId8" cstate="print"/>
            <a:srcRect/>
            <a:stretch>
              <a:fillRect/>
            </a:stretch>
          </p:blipFill>
          <p:spPr bwMode="auto">
            <a:xfrm>
              <a:off x="24064" y="5089818"/>
              <a:ext cx="9098280" cy="1737360"/>
            </a:xfrm>
            <a:prstGeom prst="rect">
              <a:avLst/>
            </a:prstGeom>
            <a:noFill/>
            <a:ln w="9525">
              <a:noFill/>
              <a:miter lim="800000"/>
              <a:headEnd/>
              <a:tailEnd/>
            </a:ln>
          </p:spPr>
        </p:pic>
        <p:sp>
          <p:nvSpPr>
            <p:cNvPr id="16" name="Rectangle 15"/>
            <p:cNvSpPr/>
            <p:nvPr/>
          </p:nvSpPr>
          <p:spPr>
            <a:xfrm>
              <a:off x="0" y="5181878"/>
              <a:ext cx="46038" cy="1676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rot="5400000">
              <a:off x="4537875" y="2251875"/>
              <a:ext cx="68251" cy="914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ectangle 18"/>
            <p:cNvSpPr/>
            <p:nvPr/>
          </p:nvSpPr>
          <p:spPr>
            <a:xfrm>
              <a:off x="9097963" y="5158070"/>
              <a:ext cx="46037" cy="16777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Title 3"/>
          <p:cNvSpPr txBox="1">
            <a:spLocks/>
          </p:cNvSpPr>
          <p:nvPr/>
        </p:nvSpPr>
        <p:spPr>
          <a:xfrm>
            <a:off x="228600" y="3657600"/>
            <a:ext cx="7315200" cy="1325563"/>
          </a:xfrm>
          <a:prstGeom prst="rect">
            <a:avLst/>
          </a:prstGeom>
          <a:noFill/>
          <a:ln>
            <a:noFill/>
          </a:ln>
        </p:spPr>
        <p:txBody>
          <a:bodyPr anchor="ctr">
            <a:scene3d>
              <a:camera prst="orthographicFront"/>
              <a:lightRig rig="soft" dir="t">
                <a:rot lat="0" lon="0" rev="17220000"/>
              </a:lightRig>
            </a:scene3d>
            <a:sp3d prstMaterial="softEdge"/>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ct val="87000"/>
              </a:lnSpc>
              <a:spcAft>
                <a:spcPts val="0"/>
              </a:spcAft>
              <a:defRPr/>
            </a:pPr>
            <a:r>
              <a:rPr lang="en-US" sz="5600" dirty="0" smtClean="0"/>
              <a:t/>
            </a:r>
            <a:br>
              <a:rPr lang="en-US" sz="5600" dirty="0" smtClean="0"/>
            </a:br>
            <a:r>
              <a:rPr lang="en-US" altLang="zh-CN" sz="6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Thanks </a:t>
            </a:r>
            <a:r>
              <a:rPr lang="en-US" altLang="zh-CN" sz="5600" b="1" dirty="0" smtClean="0">
                <a:solidFill>
                  <a:schemeClr val="bg1"/>
                </a:solidFill>
                <a:latin typeface="Arial" pitchFamily="34" charset="0"/>
                <a:cs typeface="Arial" pitchFamily="34" charset="0"/>
              </a:rPr>
              <a:t>             </a:t>
            </a:r>
            <a:endParaRPr lang="en-US" altLang="zh-CN" sz="3200" b="1" dirty="0" smtClean="0">
              <a:solidFill>
                <a:schemeClr val="bg1"/>
              </a:solidFill>
              <a:latin typeface="Arial" pitchFamily="34" charset="0"/>
              <a:cs typeface="Arial" pitchFamily="34" charset="0"/>
            </a:endParaRPr>
          </a:p>
        </p:txBody>
      </p:sp>
      <p:sp>
        <p:nvSpPr>
          <p:cNvPr id="15" name="Text Placeholder 2"/>
          <p:cNvSpPr txBox="1">
            <a:spLocks/>
          </p:cNvSpPr>
          <p:nvPr/>
        </p:nvSpPr>
        <p:spPr>
          <a:xfrm>
            <a:off x="3714750" y="1857375"/>
            <a:ext cx="4953000" cy="827088"/>
          </a:xfrm>
          <a:prstGeom prst="rect">
            <a:avLst/>
          </a:prstGeom>
        </p:spPr>
        <p:txBody>
          <a:bodyPr/>
          <a:lstStyle/>
          <a:p>
            <a:pPr marL="342900" indent="-342900">
              <a:spcBef>
                <a:spcPct val="20000"/>
              </a:spcBef>
              <a:defRPr/>
            </a:pPr>
            <a:r>
              <a:rPr lang="zh-CN" altLang="en-US" sz="3000" b="1" dirty="0">
                <a:solidFill>
                  <a:srgbClr val="002060"/>
                </a:solidFill>
                <a:latin typeface="黑体" pitchFamily="49" charset="-122"/>
                <a:ea typeface="黑体" pitchFamily="49" charset="-122"/>
              </a:rPr>
              <a:t>上海东锦商务咨询有限公司</a:t>
            </a:r>
            <a:endParaRPr lang="zh-CN" altLang="en-US" sz="3200" dirty="0">
              <a:solidFill>
                <a:srgbClr val="5C5C5C"/>
              </a:solidFill>
              <a:latin typeface="+mn-lt"/>
              <a:ea typeface="+mn-ea"/>
            </a:endParaRPr>
          </a:p>
        </p:txBody>
      </p:sp>
      <p:pic>
        <p:nvPicPr>
          <p:cNvPr id="41994" name="Picture 2" descr="C:\Users\chen\Desktop\logo1.png"/>
          <p:cNvPicPr>
            <a:picLocks noChangeAspect="1" noChangeArrowheads="1"/>
          </p:cNvPicPr>
          <p:nvPr/>
        </p:nvPicPr>
        <p:blipFill>
          <a:blip r:embed="rId9" cstate="print"/>
          <a:srcRect/>
          <a:stretch>
            <a:fillRect/>
          </a:stretch>
        </p:blipFill>
        <p:spPr bwMode="auto">
          <a:xfrm>
            <a:off x="7380288" y="476250"/>
            <a:ext cx="1136650" cy="931863"/>
          </a:xfrm>
          <a:prstGeom prst="rect">
            <a:avLst/>
          </a:prstGeom>
          <a:noFill/>
          <a:ln w="9525">
            <a:noFill/>
            <a:miter lim="800000"/>
            <a:headEnd/>
            <a:tailEnd/>
          </a:ln>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10"/>
                                        <p:tgtEl>
                                          <p:spTgt spid="6"/>
                                        </p:tgtEl>
                                      </p:cBhvr>
                                    </p:animEffect>
                                    <p:set>
                                      <p:cBhvr>
                                        <p:cTn id="7" dur="1" fill="hold">
                                          <p:stCondLst>
                                            <p:cond delay="9"/>
                                          </p:stCondLst>
                                        </p:cTn>
                                        <p:tgtEl>
                                          <p:spTgt spid="6"/>
                                        </p:tgtEl>
                                        <p:attrNameLst>
                                          <p:attrName>style.visibility</p:attrName>
                                        </p:attrNameLst>
                                      </p:cBhvr>
                                      <p:to>
                                        <p:strVal val="hidden"/>
                                      </p:to>
                                    </p:set>
                                  </p:childTnLst>
                                </p:cTn>
                              </p:par>
                              <p:par>
                                <p:cTn id="8" presetID="2" presetClass="exit" presetSubtype="9" fill="hold" nodeType="withEffect">
                                  <p:stCondLst>
                                    <p:cond delay="0"/>
                                  </p:stCondLst>
                                  <p:childTnLst>
                                    <p:anim calcmode="lin" valueType="num">
                                      <p:cBhvr additive="base">
                                        <p:cTn id="9" dur="750"/>
                                        <p:tgtEl>
                                          <p:spTgt spid="7"/>
                                        </p:tgtEl>
                                        <p:attrNameLst>
                                          <p:attrName>ppt_x</p:attrName>
                                        </p:attrNameLst>
                                      </p:cBhvr>
                                      <p:tavLst>
                                        <p:tav tm="0">
                                          <p:val>
                                            <p:strVal val="ppt_x"/>
                                          </p:val>
                                        </p:tav>
                                        <p:tav tm="100000">
                                          <p:val>
                                            <p:strVal val="0-ppt_w/2"/>
                                          </p:val>
                                        </p:tav>
                                      </p:tavLst>
                                    </p:anim>
                                    <p:anim calcmode="lin" valueType="num">
                                      <p:cBhvr additive="base">
                                        <p:cTn id="10" dur="750"/>
                                        <p:tgtEl>
                                          <p:spTgt spid="7"/>
                                        </p:tgtEl>
                                        <p:attrNameLst>
                                          <p:attrName>ppt_y</p:attrName>
                                        </p:attrNameLst>
                                      </p:cBhvr>
                                      <p:tavLst>
                                        <p:tav tm="0">
                                          <p:val>
                                            <p:strVal val="ppt_y"/>
                                          </p:val>
                                        </p:tav>
                                        <p:tav tm="100000">
                                          <p:val>
                                            <p:strVal val="0-ppt_h/2"/>
                                          </p:val>
                                        </p:tav>
                                      </p:tavLst>
                                    </p:anim>
                                    <p:set>
                                      <p:cBhvr>
                                        <p:cTn id="11" dur="1" fill="hold">
                                          <p:stCondLst>
                                            <p:cond delay="749"/>
                                          </p:stCondLst>
                                        </p:cTn>
                                        <p:tgtEl>
                                          <p:spTgt spid="7"/>
                                        </p:tgtEl>
                                        <p:attrNameLst>
                                          <p:attrName>style.visibility</p:attrName>
                                        </p:attrNameLst>
                                      </p:cBhvr>
                                      <p:to>
                                        <p:strVal val="hidden"/>
                                      </p:to>
                                    </p:set>
                                  </p:childTnLst>
                                </p:cTn>
                              </p:par>
                              <p:par>
                                <p:cTn id="12" presetID="2" presetClass="exit" presetSubtype="3" fill="hold" nodeType="withEffect">
                                  <p:stCondLst>
                                    <p:cond delay="0"/>
                                  </p:stCondLst>
                                  <p:childTnLst>
                                    <p:anim calcmode="lin" valueType="num">
                                      <p:cBhvr additive="base">
                                        <p:cTn id="13" dur="750"/>
                                        <p:tgtEl>
                                          <p:spTgt spid="8"/>
                                        </p:tgtEl>
                                        <p:attrNameLst>
                                          <p:attrName>ppt_x</p:attrName>
                                        </p:attrNameLst>
                                      </p:cBhvr>
                                      <p:tavLst>
                                        <p:tav tm="0">
                                          <p:val>
                                            <p:strVal val="ppt_x"/>
                                          </p:val>
                                        </p:tav>
                                        <p:tav tm="100000">
                                          <p:val>
                                            <p:strVal val="1+ppt_w/2"/>
                                          </p:val>
                                        </p:tav>
                                      </p:tavLst>
                                    </p:anim>
                                    <p:anim calcmode="lin" valueType="num">
                                      <p:cBhvr additive="base">
                                        <p:cTn id="14" dur="750"/>
                                        <p:tgtEl>
                                          <p:spTgt spid="8"/>
                                        </p:tgtEl>
                                        <p:attrNameLst>
                                          <p:attrName>ppt_y</p:attrName>
                                        </p:attrNameLst>
                                      </p:cBhvr>
                                      <p:tavLst>
                                        <p:tav tm="0">
                                          <p:val>
                                            <p:strVal val="ppt_y"/>
                                          </p:val>
                                        </p:tav>
                                        <p:tav tm="100000">
                                          <p:val>
                                            <p:strVal val="0-ppt_h/2"/>
                                          </p:val>
                                        </p:tav>
                                      </p:tavLst>
                                    </p:anim>
                                    <p:set>
                                      <p:cBhvr>
                                        <p:cTn id="15" dur="1" fill="hold">
                                          <p:stCondLst>
                                            <p:cond delay="749"/>
                                          </p:stCondLst>
                                        </p:cTn>
                                        <p:tgtEl>
                                          <p:spTgt spid="8"/>
                                        </p:tgtEl>
                                        <p:attrNameLst>
                                          <p:attrName>style.visibility</p:attrName>
                                        </p:attrNameLst>
                                      </p:cBhvr>
                                      <p:to>
                                        <p:strVal val="hidden"/>
                                      </p:to>
                                    </p:set>
                                  </p:childTnLst>
                                </p:cTn>
                              </p:par>
                              <p:par>
                                <p:cTn id="16" presetID="2" presetClass="exit" presetSubtype="8" fill="hold" nodeType="withEffect">
                                  <p:stCondLst>
                                    <p:cond delay="0"/>
                                  </p:stCondLst>
                                  <p:childTnLst>
                                    <p:anim calcmode="lin" valueType="num">
                                      <p:cBhvr additive="base">
                                        <p:cTn id="17" dur="750"/>
                                        <p:tgtEl>
                                          <p:spTgt spid="9"/>
                                        </p:tgtEl>
                                        <p:attrNameLst>
                                          <p:attrName>ppt_x</p:attrName>
                                        </p:attrNameLst>
                                      </p:cBhvr>
                                      <p:tavLst>
                                        <p:tav tm="0">
                                          <p:val>
                                            <p:strVal val="ppt_x"/>
                                          </p:val>
                                        </p:tav>
                                        <p:tav tm="100000">
                                          <p:val>
                                            <p:strVal val="0-ppt_w/2"/>
                                          </p:val>
                                        </p:tav>
                                      </p:tavLst>
                                    </p:anim>
                                    <p:anim calcmode="lin" valueType="num">
                                      <p:cBhvr additive="base">
                                        <p:cTn id="18" dur="750"/>
                                        <p:tgtEl>
                                          <p:spTgt spid="9"/>
                                        </p:tgtEl>
                                        <p:attrNameLst>
                                          <p:attrName>ppt_y</p:attrName>
                                        </p:attrNameLst>
                                      </p:cBhvr>
                                      <p:tavLst>
                                        <p:tav tm="0">
                                          <p:val>
                                            <p:strVal val="ppt_y"/>
                                          </p:val>
                                        </p:tav>
                                        <p:tav tm="100000">
                                          <p:val>
                                            <p:strVal val="ppt_y"/>
                                          </p:val>
                                        </p:tav>
                                      </p:tavLst>
                                    </p:anim>
                                    <p:set>
                                      <p:cBhvr>
                                        <p:cTn id="19" dur="1" fill="hold">
                                          <p:stCondLst>
                                            <p:cond delay="749"/>
                                          </p:stCondLst>
                                        </p:cTn>
                                        <p:tgtEl>
                                          <p:spTgt spid="9"/>
                                        </p:tgtEl>
                                        <p:attrNameLst>
                                          <p:attrName>style.visibility</p:attrName>
                                        </p:attrNameLst>
                                      </p:cBhvr>
                                      <p:to>
                                        <p:strVal val="hidden"/>
                                      </p:to>
                                    </p:set>
                                  </p:childTnLst>
                                </p:cTn>
                              </p:par>
                              <p:par>
                                <p:cTn id="20" presetID="2" presetClass="exit" presetSubtype="2" fill="hold" nodeType="withEffect">
                                  <p:stCondLst>
                                    <p:cond delay="0"/>
                                  </p:stCondLst>
                                  <p:childTnLst>
                                    <p:anim calcmode="lin" valueType="num">
                                      <p:cBhvr additive="base">
                                        <p:cTn id="21" dur="750"/>
                                        <p:tgtEl>
                                          <p:spTgt spid="10"/>
                                        </p:tgtEl>
                                        <p:attrNameLst>
                                          <p:attrName>ppt_x</p:attrName>
                                        </p:attrNameLst>
                                      </p:cBhvr>
                                      <p:tavLst>
                                        <p:tav tm="0">
                                          <p:val>
                                            <p:strVal val="ppt_x"/>
                                          </p:val>
                                        </p:tav>
                                        <p:tav tm="100000">
                                          <p:val>
                                            <p:strVal val="1+ppt_w/2"/>
                                          </p:val>
                                        </p:tav>
                                      </p:tavLst>
                                    </p:anim>
                                    <p:anim calcmode="lin" valueType="num">
                                      <p:cBhvr additive="base">
                                        <p:cTn id="22" dur="750"/>
                                        <p:tgtEl>
                                          <p:spTgt spid="10"/>
                                        </p:tgtEl>
                                        <p:attrNameLst>
                                          <p:attrName>ppt_y</p:attrName>
                                        </p:attrNameLst>
                                      </p:cBhvr>
                                      <p:tavLst>
                                        <p:tav tm="0">
                                          <p:val>
                                            <p:strVal val="ppt_y"/>
                                          </p:val>
                                        </p:tav>
                                        <p:tav tm="100000">
                                          <p:val>
                                            <p:strVal val="ppt_y"/>
                                          </p:val>
                                        </p:tav>
                                      </p:tavLst>
                                    </p:anim>
                                    <p:set>
                                      <p:cBhvr>
                                        <p:cTn id="23" dur="1" fill="hold">
                                          <p:stCondLst>
                                            <p:cond delay="749"/>
                                          </p:stCondLst>
                                        </p:cTn>
                                        <p:tgtEl>
                                          <p:spTgt spid="10"/>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250"/>
                                        <p:tgtEl>
                                          <p:spTgt spid="14"/>
                                        </p:tgtEl>
                                      </p:cBhvr>
                                    </p:animEffect>
                                    <p:set>
                                      <p:cBhvr>
                                        <p:cTn id="26" dur="1" fill="hold">
                                          <p:stCondLst>
                                            <p:cond delay="24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2971800" y="1992313"/>
            <a:ext cx="5867400" cy="1970087"/>
          </a:xfrm>
        </p:spPr>
        <p:txBody>
          <a:bodyPr/>
          <a:lstStyle/>
          <a:p>
            <a:pPr eaLnBrk="1" hangingPunct="1"/>
            <a:r>
              <a:rPr lang="zh-CN" altLang="en-US" sz="4000" cap="none" smtClean="0">
                <a:solidFill>
                  <a:srgbClr val="002060"/>
                </a:solidFill>
                <a:latin typeface="微软雅黑" pitchFamily="34" charset="-122"/>
                <a:ea typeface="微软雅黑" pitchFamily="34" charset="-122"/>
              </a:rPr>
              <a:t>法规介绍</a:t>
            </a:r>
            <a:endParaRPr lang="zh-CN" altLang="en-US" sz="2800" cap="none" smtClean="0">
              <a:solidFill>
                <a:srgbClr val="002060"/>
              </a:solidFill>
              <a:latin typeface="微软雅黑" pitchFamily="34" charset="-122"/>
              <a:ea typeface="微软雅黑" pitchFamily="34" charset="-122"/>
            </a:endParaRPr>
          </a:p>
        </p:txBody>
      </p:sp>
      <p:sp>
        <p:nvSpPr>
          <p:cNvPr id="6" name="TextBox 5"/>
          <p:cNvSpPr txBox="1"/>
          <p:nvPr/>
        </p:nvSpPr>
        <p:spPr>
          <a:xfrm>
            <a:off x="1121392" y="1557456"/>
            <a:ext cx="1219200" cy="2708434"/>
          </a:xfrm>
          <a:prstGeom prst="rect">
            <a:avLst/>
          </a:prstGeom>
          <a:noFill/>
        </p:spPr>
        <p:txBody>
          <a:bodyPr>
            <a:spAutoFit/>
          </a:bodyPr>
          <a:lstStyle/>
          <a:p>
            <a:pPr fontAlgn="auto">
              <a:spcBef>
                <a:spcPts val="0"/>
              </a:spcBef>
              <a:spcAft>
                <a:spcPts val="0"/>
              </a:spcAft>
              <a:defRPr/>
            </a:pPr>
            <a:r>
              <a:rPr lang="en-US" sz="17000" b="1" dirty="0">
                <a:solidFill>
                  <a:srgbClr val="F26200">
                    <a:alpha val="40000"/>
                  </a:srgbClr>
                </a:solidFill>
                <a:latin typeface="+mn-lt"/>
                <a:ea typeface="+mn-ea"/>
                <a:cs typeface="Arial" pitchFamily="34" charset="0"/>
              </a:rPr>
              <a:t>1</a:t>
            </a:r>
          </a:p>
        </p:txBody>
      </p:sp>
      <p:sp>
        <p:nvSpPr>
          <p:cNvPr id="21507" name="TextBox 6"/>
          <p:cNvSpPr txBox="1">
            <a:spLocks noChangeArrowheads="1"/>
          </p:cNvSpPr>
          <p:nvPr/>
        </p:nvSpPr>
        <p:spPr bwMode="auto">
          <a:xfrm>
            <a:off x="750888" y="5127625"/>
            <a:ext cx="7974012" cy="400050"/>
          </a:xfrm>
          <a:prstGeom prst="rect">
            <a:avLst/>
          </a:prstGeom>
          <a:noFill/>
          <a:ln w="9525">
            <a:noFill/>
            <a:miter lim="800000"/>
            <a:headEnd/>
            <a:tailEnd/>
          </a:ln>
        </p:spPr>
        <p:txBody>
          <a:bodyPr wrap="none"/>
          <a:lstStyle/>
          <a:p>
            <a:pPr algn="r"/>
            <a:r>
              <a:rPr lang="en-US" altLang="zh-CN" sz="2000" b="1">
                <a:solidFill>
                  <a:srgbClr val="5C5C5C"/>
                </a:solidFill>
                <a:latin typeface="Calibri" pitchFamily="34" charset="0"/>
              </a:rPr>
              <a:t> </a:t>
            </a:r>
            <a:r>
              <a:rPr lang="en-US" altLang="zh-CN" sz="2000" b="1">
                <a:solidFill>
                  <a:srgbClr val="002060"/>
                </a:solidFill>
                <a:latin typeface="Calibri" pitchFamily="34" charset="0"/>
              </a:rPr>
              <a:t>Regulation Introduction</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36563" y="76200"/>
            <a:ext cx="8402637" cy="685800"/>
          </a:xfrm>
        </p:spPr>
        <p:txBody>
          <a:bodyPr/>
          <a:lstStyle/>
          <a:p>
            <a:pPr eaLnBrk="1" hangingPunct="1"/>
            <a:r>
              <a:rPr lang="zh-CN" altLang="en-US" b="1" smtClean="0">
                <a:solidFill>
                  <a:srgbClr val="002060"/>
                </a:solidFill>
                <a:latin typeface="黑体" pitchFamily="2" charset="-122"/>
                <a:ea typeface="黑体" pitchFamily="2" charset="-122"/>
              </a:rPr>
              <a:t>法规介绍</a:t>
            </a:r>
          </a:p>
        </p:txBody>
      </p:sp>
      <p:sp>
        <p:nvSpPr>
          <p:cNvPr id="3" name="Content Placeholder 2"/>
          <p:cNvSpPr>
            <a:spLocks noGrp="1"/>
          </p:cNvSpPr>
          <p:nvPr>
            <p:ph idx="1"/>
          </p:nvPr>
        </p:nvSpPr>
        <p:spPr>
          <a:xfrm>
            <a:off x="428625" y="1357313"/>
            <a:ext cx="8229600" cy="4525962"/>
          </a:xfrm>
        </p:spPr>
        <p:txBody>
          <a:bodyPr/>
          <a:lstStyle/>
          <a:p>
            <a:pPr eaLnBrk="1" hangingPunct="1">
              <a:spcBef>
                <a:spcPts val="300"/>
              </a:spcBef>
              <a:spcAft>
                <a:spcPts val="300"/>
              </a:spcAft>
              <a:buFont typeface="Wingdings" pitchFamily="2" charset="2"/>
              <a:buChar char="Ø"/>
            </a:pPr>
            <a:r>
              <a:rPr lang="en-US" altLang="zh-CN" sz="2400" b="1" smtClean="0">
                <a:solidFill>
                  <a:srgbClr val="002060"/>
                </a:solidFill>
                <a:latin typeface="黑体" pitchFamily="2" charset="-122"/>
                <a:ea typeface="黑体" pitchFamily="2" charset="-122"/>
              </a:rPr>
              <a:t>《</a:t>
            </a:r>
            <a:r>
              <a:rPr lang="zh-CN" altLang="en-US" sz="2400" b="1" smtClean="0">
                <a:solidFill>
                  <a:srgbClr val="002060"/>
                </a:solidFill>
                <a:latin typeface="黑体" pitchFamily="2" charset="-122"/>
                <a:ea typeface="黑体" pitchFamily="2" charset="-122"/>
              </a:rPr>
              <a:t>企业信息公示暂行条例</a:t>
            </a:r>
            <a:r>
              <a:rPr lang="en-US" altLang="zh-CN" sz="2400" b="1" smtClean="0">
                <a:solidFill>
                  <a:srgbClr val="002060"/>
                </a:solidFill>
                <a:latin typeface="黑体" pitchFamily="2" charset="-122"/>
                <a:ea typeface="黑体" pitchFamily="2" charset="-122"/>
              </a:rPr>
              <a:t>》</a:t>
            </a:r>
            <a:r>
              <a:rPr lang="zh-CN" altLang="en-US" sz="2400" smtClean="0">
                <a:solidFill>
                  <a:srgbClr val="002060"/>
                </a:solidFill>
                <a:latin typeface="黑体" pitchFamily="2" charset="-122"/>
                <a:ea typeface="黑体" pitchFamily="2" charset="-122"/>
              </a:rPr>
              <a:t>（以下简称</a:t>
            </a:r>
            <a:r>
              <a:rPr lang="en-US" altLang="zh-CN" sz="2400" smtClean="0">
                <a:solidFill>
                  <a:srgbClr val="002060"/>
                </a:solidFill>
                <a:latin typeface="黑体" pitchFamily="2" charset="-122"/>
                <a:ea typeface="黑体" pitchFamily="2" charset="-122"/>
              </a:rPr>
              <a:t>《</a:t>
            </a:r>
            <a:r>
              <a:rPr lang="zh-CN" altLang="en-US" sz="2400" smtClean="0">
                <a:solidFill>
                  <a:srgbClr val="002060"/>
                </a:solidFill>
                <a:latin typeface="黑体" pitchFamily="2" charset="-122"/>
                <a:ea typeface="黑体" pitchFamily="2" charset="-122"/>
              </a:rPr>
              <a:t>条例</a:t>
            </a:r>
            <a:r>
              <a:rPr lang="en-US" altLang="zh-CN" sz="2400" smtClean="0">
                <a:solidFill>
                  <a:srgbClr val="002060"/>
                </a:solidFill>
                <a:latin typeface="黑体" pitchFamily="2" charset="-122"/>
                <a:ea typeface="黑体" pitchFamily="2" charset="-122"/>
              </a:rPr>
              <a:t>》</a:t>
            </a:r>
            <a:r>
              <a:rPr lang="zh-CN" altLang="en-US" sz="2400" smtClean="0">
                <a:solidFill>
                  <a:srgbClr val="002060"/>
                </a:solidFill>
                <a:latin typeface="黑体" pitchFamily="2" charset="-122"/>
                <a:ea typeface="黑体" pitchFamily="2" charset="-122"/>
              </a:rPr>
              <a:t>）。共二十五条，</a:t>
            </a:r>
            <a:r>
              <a:rPr lang="zh-CN" altLang="en-US" sz="2400" b="1" u="sng" smtClean="0">
                <a:solidFill>
                  <a:srgbClr val="002060"/>
                </a:solidFill>
                <a:latin typeface="黑体" pitchFamily="2" charset="-122"/>
                <a:ea typeface="黑体" pitchFamily="2" charset="-122"/>
              </a:rPr>
              <a:t>自</a:t>
            </a:r>
            <a:r>
              <a:rPr lang="en-US" altLang="zh-CN" sz="2400" b="1" u="sng" smtClean="0">
                <a:solidFill>
                  <a:srgbClr val="002060"/>
                </a:solidFill>
                <a:latin typeface="黑体" pitchFamily="2" charset="-122"/>
                <a:ea typeface="黑体" pitchFamily="2" charset="-122"/>
              </a:rPr>
              <a:t>2014</a:t>
            </a:r>
            <a:r>
              <a:rPr lang="zh-CN" altLang="en-US" sz="2400" b="1" u="sng" smtClean="0">
                <a:solidFill>
                  <a:srgbClr val="002060"/>
                </a:solidFill>
                <a:latin typeface="黑体" pitchFamily="2" charset="-122"/>
                <a:ea typeface="黑体" pitchFamily="2" charset="-122"/>
              </a:rPr>
              <a:t>年</a:t>
            </a:r>
            <a:r>
              <a:rPr lang="en-US" altLang="zh-CN" sz="2400" b="1" u="sng" smtClean="0">
                <a:solidFill>
                  <a:srgbClr val="002060"/>
                </a:solidFill>
                <a:latin typeface="黑体" pitchFamily="2" charset="-122"/>
                <a:ea typeface="黑体" pitchFamily="2" charset="-122"/>
              </a:rPr>
              <a:t>10</a:t>
            </a:r>
            <a:r>
              <a:rPr lang="zh-CN" altLang="en-US" sz="2400" b="1" u="sng" smtClean="0">
                <a:solidFill>
                  <a:srgbClr val="002060"/>
                </a:solidFill>
                <a:latin typeface="黑体" pitchFamily="2" charset="-122"/>
                <a:ea typeface="黑体" pitchFamily="2" charset="-122"/>
              </a:rPr>
              <a:t>月</a:t>
            </a:r>
            <a:r>
              <a:rPr lang="en-US" altLang="zh-CN" sz="2400" b="1" u="sng" smtClean="0">
                <a:solidFill>
                  <a:srgbClr val="002060"/>
                </a:solidFill>
                <a:latin typeface="黑体" pitchFamily="2" charset="-122"/>
                <a:ea typeface="黑体" pitchFamily="2" charset="-122"/>
              </a:rPr>
              <a:t>1</a:t>
            </a:r>
            <a:r>
              <a:rPr lang="zh-CN" altLang="en-US" sz="2400" b="1" u="sng" smtClean="0">
                <a:solidFill>
                  <a:srgbClr val="002060"/>
                </a:solidFill>
                <a:latin typeface="黑体" pitchFamily="2" charset="-122"/>
                <a:ea typeface="黑体" pitchFamily="2" charset="-122"/>
              </a:rPr>
              <a:t>日起施行</a:t>
            </a:r>
            <a:r>
              <a:rPr lang="zh-CN" altLang="en-US" sz="2400" smtClean="0">
                <a:solidFill>
                  <a:srgbClr val="002060"/>
                </a:solidFill>
                <a:latin typeface="黑体" pitchFamily="2" charset="-122"/>
                <a:ea typeface="黑体" pitchFamily="2" charset="-122"/>
              </a:rPr>
              <a:t>。</a:t>
            </a:r>
          </a:p>
          <a:p>
            <a:pPr eaLnBrk="1" hangingPunct="1">
              <a:spcBef>
                <a:spcPts val="300"/>
              </a:spcBef>
              <a:spcAft>
                <a:spcPts val="300"/>
              </a:spcAft>
              <a:buFont typeface="Wingdings" pitchFamily="2" charset="2"/>
              <a:buChar char="Ø"/>
            </a:pPr>
            <a:endParaRPr lang="zh-CN" altLang="en-US" sz="2400" smtClean="0">
              <a:solidFill>
                <a:srgbClr val="002060"/>
              </a:solidFill>
              <a:latin typeface="黑体" pitchFamily="2" charset="-122"/>
              <a:ea typeface="黑体" pitchFamily="2" charset="-122"/>
            </a:endParaRPr>
          </a:p>
          <a:p>
            <a:pPr eaLnBrk="1" hangingPunct="1">
              <a:spcBef>
                <a:spcPts val="300"/>
              </a:spcBef>
              <a:spcAft>
                <a:spcPts val="300"/>
              </a:spcAft>
              <a:buFont typeface="Wingdings" pitchFamily="2" charset="2"/>
              <a:buChar char="Ø"/>
            </a:pPr>
            <a:r>
              <a:rPr lang="zh-CN" altLang="en-US" sz="2400" smtClean="0">
                <a:solidFill>
                  <a:srgbClr val="002060"/>
                </a:solidFill>
                <a:latin typeface="黑体" pitchFamily="2" charset="-122"/>
                <a:ea typeface="黑体" pitchFamily="2" charset="-122"/>
              </a:rPr>
              <a:t>在</a:t>
            </a:r>
            <a:r>
              <a:rPr lang="en-US" altLang="zh-CN" sz="2400" smtClean="0">
                <a:solidFill>
                  <a:srgbClr val="002060"/>
                </a:solidFill>
                <a:latin typeface="黑体" pitchFamily="2" charset="-122"/>
                <a:ea typeface="黑体" pitchFamily="2" charset="-122"/>
              </a:rPr>
              <a:t>2014</a:t>
            </a:r>
            <a:r>
              <a:rPr lang="zh-CN" altLang="en-US" sz="2400" smtClean="0">
                <a:solidFill>
                  <a:srgbClr val="002060"/>
                </a:solidFill>
                <a:latin typeface="黑体" pitchFamily="2" charset="-122"/>
                <a:ea typeface="黑体" pitchFamily="2" charset="-122"/>
              </a:rPr>
              <a:t>年</a:t>
            </a:r>
            <a:r>
              <a:rPr lang="en-US" altLang="zh-CN" sz="2400" smtClean="0">
                <a:solidFill>
                  <a:srgbClr val="002060"/>
                </a:solidFill>
                <a:latin typeface="黑体" pitchFamily="2" charset="-122"/>
                <a:ea typeface="黑体" pitchFamily="2" charset="-122"/>
              </a:rPr>
              <a:t>8</a:t>
            </a:r>
            <a:r>
              <a:rPr lang="zh-CN" altLang="en-US" sz="2400" smtClean="0">
                <a:solidFill>
                  <a:srgbClr val="002060"/>
                </a:solidFill>
                <a:latin typeface="黑体" pitchFamily="2" charset="-122"/>
                <a:ea typeface="黑体" pitchFamily="2" charset="-122"/>
              </a:rPr>
              <a:t>月</a:t>
            </a:r>
            <a:r>
              <a:rPr lang="en-US" altLang="zh-CN" sz="2400" smtClean="0">
                <a:solidFill>
                  <a:srgbClr val="002060"/>
                </a:solidFill>
                <a:latin typeface="黑体" pitchFamily="2" charset="-122"/>
                <a:ea typeface="黑体" pitchFamily="2" charset="-122"/>
              </a:rPr>
              <a:t>27</a:t>
            </a:r>
            <a:r>
              <a:rPr lang="zh-CN" altLang="en-US" sz="2400" smtClean="0">
                <a:solidFill>
                  <a:srgbClr val="002060"/>
                </a:solidFill>
                <a:latin typeface="黑体" pitchFamily="2" charset="-122"/>
                <a:ea typeface="黑体" pitchFamily="2" charset="-122"/>
              </a:rPr>
              <a:t>日，国家工商总局又公布了</a:t>
            </a:r>
            <a:r>
              <a:rPr lang="en-US" altLang="zh-CN" sz="2400" b="1" smtClean="0">
                <a:solidFill>
                  <a:srgbClr val="002060"/>
                </a:solidFill>
                <a:latin typeface="黑体" pitchFamily="2" charset="-122"/>
                <a:ea typeface="黑体" pitchFamily="2" charset="-122"/>
              </a:rPr>
              <a:t>《</a:t>
            </a:r>
            <a:r>
              <a:rPr lang="zh-CN" altLang="en-US" sz="2400" b="1" smtClean="0">
                <a:solidFill>
                  <a:srgbClr val="002060"/>
                </a:solidFill>
                <a:latin typeface="黑体" pitchFamily="2" charset="-122"/>
                <a:ea typeface="黑体" pitchFamily="2" charset="-122"/>
              </a:rPr>
              <a:t>企业公示信息抽查暂行办法</a:t>
            </a:r>
            <a:r>
              <a:rPr lang="en-US" altLang="zh-CN" sz="2400" b="1" smtClean="0">
                <a:solidFill>
                  <a:srgbClr val="002060"/>
                </a:solidFill>
                <a:latin typeface="黑体" pitchFamily="2" charset="-122"/>
                <a:ea typeface="黑体" pitchFamily="2" charset="-122"/>
              </a:rPr>
              <a:t>》《</a:t>
            </a:r>
            <a:r>
              <a:rPr lang="zh-CN" altLang="en-US" sz="2400" b="1" smtClean="0">
                <a:solidFill>
                  <a:srgbClr val="002060"/>
                </a:solidFill>
                <a:latin typeface="黑体" pitchFamily="2" charset="-122"/>
                <a:ea typeface="黑体" pitchFamily="2" charset="-122"/>
              </a:rPr>
              <a:t>企业经营异常名录管理暂行办法</a:t>
            </a:r>
            <a:r>
              <a:rPr lang="en-US" altLang="zh-CN" sz="2400" b="1" smtClean="0">
                <a:solidFill>
                  <a:srgbClr val="002060"/>
                </a:solidFill>
                <a:latin typeface="黑体" pitchFamily="2" charset="-122"/>
                <a:ea typeface="黑体" pitchFamily="2" charset="-122"/>
              </a:rPr>
              <a:t>》《</a:t>
            </a:r>
            <a:r>
              <a:rPr lang="zh-CN" altLang="en-US" sz="2400" b="1" smtClean="0">
                <a:solidFill>
                  <a:srgbClr val="002060"/>
                </a:solidFill>
                <a:latin typeface="黑体" pitchFamily="2" charset="-122"/>
                <a:ea typeface="黑体" pitchFamily="2" charset="-122"/>
              </a:rPr>
              <a:t>工商行政管理行政处罚信息公示暂行规定</a:t>
            </a:r>
            <a:r>
              <a:rPr lang="en-US" altLang="zh-CN" sz="2400" b="1" smtClean="0">
                <a:solidFill>
                  <a:srgbClr val="002060"/>
                </a:solidFill>
                <a:latin typeface="黑体" pitchFamily="2" charset="-122"/>
                <a:ea typeface="黑体" pitchFamily="2" charset="-122"/>
              </a:rPr>
              <a:t>》</a:t>
            </a:r>
            <a:r>
              <a:rPr lang="zh-CN" altLang="en-US" sz="2400" smtClean="0">
                <a:solidFill>
                  <a:srgbClr val="002060"/>
                </a:solidFill>
                <a:latin typeface="黑体" pitchFamily="2" charset="-122"/>
                <a:ea typeface="黑体" pitchFamily="2" charset="-122"/>
              </a:rPr>
              <a:t>等</a:t>
            </a:r>
            <a:r>
              <a:rPr lang="en-US" altLang="zh-CN" sz="2400" smtClean="0">
                <a:solidFill>
                  <a:srgbClr val="002060"/>
                </a:solidFill>
                <a:latin typeface="黑体" pitchFamily="2" charset="-122"/>
                <a:ea typeface="黑体" pitchFamily="2" charset="-122"/>
              </a:rPr>
              <a:t>5</a:t>
            </a:r>
            <a:r>
              <a:rPr lang="zh-CN" altLang="en-US" sz="2400" smtClean="0">
                <a:solidFill>
                  <a:srgbClr val="002060"/>
                </a:solidFill>
                <a:latin typeface="黑体" pitchFamily="2" charset="-122"/>
                <a:ea typeface="黑体" pitchFamily="2" charset="-122"/>
              </a:rPr>
              <a:t>部配套的规章。</a:t>
            </a:r>
          </a:p>
          <a:p>
            <a:pPr eaLnBrk="1" hangingPunct="1">
              <a:spcBef>
                <a:spcPts val="300"/>
              </a:spcBef>
              <a:spcAft>
                <a:spcPts val="300"/>
              </a:spcAft>
              <a:buFont typeface="Wingdings" pitchFamily="2" charset="2"/>
              <a:buChar char="Ø"/>
            </a:pPr>
            <a:endParaRPr lang="zh-CN" altLang="en-US" sz="2400" smtClean="0">
              <a:solidFill>
                <a:srgbClr val="002060"/>
              </a:solidFill>
              <a:latin typeface="黑体" pitchFamily="2" charset="-122"/>
              <a:ea typeface="黑体" pitchFamily="2" charset="-122"/>
            </a:endParaRPr>
          </a:p>
          <a:p>
            <a:pPr eaLnBrk="1" hangingPunct="1">
              <a:spcBef>
                <a:spcPts val="300"/>
              </a:spcBef>
              <a:spcAft>
                <a:spcPts val="300"/>
              </a:spcAft>
              <a:buFont typeface="Wingdings" pitchFamily="2" charset="2"/>
              <a:buChar char="Ø"/>
            </a:pPr>
            <a:r>
              <a:rPr lang="en-US" altLang="zh-CN" sz="2400" b="1" smtClean="0">
                <a:solidFill>
                  <a:srgbClr val="002060"/>
                </a:solidFill>
                <a:latin typeface="黑体" pitchFamily="2" charset="-122"/>
                <a:ea typeface="黑体" pitchFamily="2" charset="-122"/>
              </a:rPr>
              <a:t>《</a:t>
            </a:r>
            <a:r>
              <a:rPr lang="zh-CN" altLang="en-US" sz="2400" b="1" smtClean="0">
                <a:solidFill>
                  <a:srgbClr val="002060"/>
                </a:solidFill>
                <a:latin typeface="黑体" pitchFamily="2" charset="-122"/>
                <a:ea typeface="黑体" pitchFamily="2" charset="-122"/>
              </a:rPr>
              <a:t>上海市工商行政管理局行政处罚信息公示实施办法</a:t>
            </a:r>
            <a:r>
              <a:rPr lang="en-US" altLang="zh-CN" sz="2400" smtClean="0">
                <a:solidFill>
                  <a:srgbClr val="002060"/>
                </a:solidFill>
                <a:latin typeface="黑体" pitchFamily="2" charset="-122"/>
                <a:ea typeface="黑体" pitchFamily="2" charset="-122"/>
              </a:rPr>
              <a:t>》</a:t>
            </a:r>
            <a:r>
              <a:rPr lang="zh-CN" altLang="en-US" sz="2400" smtClean="0">
                <a:solidFill>
                  <a:srgbClr val="002060"/>
                </a:solidFill>
                <a:latin typeface="黑体" pitchFamily="2" charset="-122"/>
                <a:ea typeface="黑体" pitchFamily="2" charset="-122"/>
              </a:rPr>
              <a:t>将于</a:t>
            </a:r>
            <a:r>
              <a:rPr lang="en-US" altLang="zh-CN" sz="2400" b="1" u="sng" smtClean="0">
                <a:solidFill>
                  <a:srgbClr val="002060"/>
                </a:solidFill>
                <a:latin typeface="黑体" pitchFamily="2" charset="-122"/>
                <a:ea typeface="黑体" pitchFamily="2" charset="-122"/>
              </a:rPr>
              <a:t>2014</a:t>
            </a:r>
            <a:r>
              <a:rPr lang="zh-CN" altLang="en-US" sz="2400" b="1" u="sng" smtClean="0">
                <a:solidFill>
                  <a:srgbClr val="002060"/>
                </a:solidFill>
                <a:latin typeface="黑体" pitchFamily="2" charset="-122"/>
                <a:ea typeface="黑体" pitchFamily="2" charset="-122"/>
              </a:rPr>
              <a:t>年</a:t>
            </a:r>
            <a:r>
              <a:rPr lang="en-US" altLang="zh-CN" sz="2400" b="1" u="sng" smtClean="0">
                <a:solidFill>
                  <a:srgbClr val="002060"/>
                </a:solidFill>
                <a:latin typeface="黑体" pitchFamily="2" charset="-122"/>
                <a:ea typeface="黑体" pitchFamily="2" charset="-122"/>
              </a:rPr>
              <a:t>11</a:t>
            </a:r>
            <a:r>
              <a:rPr lang="zh-CN" altLang="en-US" sz="2400" b="1" u="sng" smtClean="0">
                <a:solidFill>
                  <a:srgbClr val="002060"/>
                </a:solidFill>
                <a:latin typeface="黑体" pitchFamily="2" charset="-122"/>
                <a:ea typeface="黑体" pitchFamily="2" charset="-122"/>
              </a:rPr>
              <a:t>月</a:t>
            </a:r>
            <a:r>
              <a:rPr lang="en-US" altLang="zh-CN" sz="2400" b="1" u="sng" smtClean="0">
                <a:solidFill>
                  <a:srgbClr val="002060"/>
                </a:solidFill>
                <a:latin typeface="黑体" pitchFamily="2" charset="-122"/>
                <a:ea typeface="黑体" pitchFamily="2" charset="-122"/>
              </a:rPr>
              <a:t>1</a:t>
            </a:r>
            <a:r>
              <a:rPr lang="zh-CN" altLang="en-US" sz="2400" b="1" u="sng" smtClean="0">
                <a:solidFill>
                  <a:srgbClr val="002060"/>
                </a:solidFill>
                <a:latin typeface="黑体" pitchFamily="2" charset="-122"/>
                <a:ea typeface="黑体" pitchFamily="2" charset="-122"/>
              </a:rPr>
              <a:t>日</a:t>
            </a:r>
            <a:r>
              <a:rPr lang="zh-CN" altLang="en-US" sz="2400" smtClean="0">
                <a:solidFill>
                  <a:srgbClr val="002060"/>
                </a:solidFill>
                <a:latin typeface="黑体" pitchFamily="2" charset="-122"/>
                <a:ea typeface="黑体" pitchFamily="2" charset="-122"/>
              </a:rPr>
              <a:t>起施行。</a:t>
            </a:r>
          </a:p>
          <a:p>
            <a:pPr eaLnBrk="1" hangingPunct="1">
              <a:lnSpc>
                <a:spcPct val="80000"/>
              </a:lnSpc>
              <a:buFont typeface="Wingdings" pitchFamily="2" charset="2"/>
              <a:buChar char="Ø"/>
            </a:pPr>
            <a:endParaRPr lang="zh-CN" altLang="en-US" sz="2000" smtClean="0">
              <a:solidFill>
                <a:srgbClr val="474747"/>
              </a:solidFill>
            </a:endParaRPr>
          </a:p>
          <a:p>
            <a:pPr eaLnBrk="1" hangingPunct="1">
              <a:lnSpc>
                <a:spcPct val="80000"/>
              </a:lnSpc>
              <a:buFont typeface="Wingdings" pitchFamily="2" charset="2"/>
              <a:buNone/>
            </a:pPr>
            <a:endParaRPr lang="zh-CN" altLang="en-US" sz="2000" smtClean="0">
              <a:solidFill>
                <a:srgbClr val="474747"/>
              </a:solidFill>
            </a:endParaRPr>
          </a:p>
          <a:p>
            <a:pPr eaLnBrk="1" hangingPunct="1">
              <a:lnSpc>
                <a:spcPct val="80000"/>
              </a:lnSpc>
            </a:pPr>
            <a:endParaRPr lang="zh-CN" altLang="en-US" sz="2000" smtClean="0">
              <a:solidFill>
                <a:srgbClr val="474747"/>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p>
        </p:txBody>
      </p:sp>
      <p:sp>
        <p:nvSpPr>
          <p:cNvPr id="17" name="TextBox 16"/>
          <p:cNvSpPr txBox="1"/>
          <p:nvPr/>
        </p:nvSpPr>
        <p:spPr>
          <a:xfrm>
            <a:off x="1159728" y="1531434"/>
            <a:ext cx="1219200" cy="2708434"/>
          </a:xfrm>
          <a:prstGeom prst="rect">
            <a:avLst/>
          </a:prstGeom>
          <a:noFill/>
        </p:spPr>
        <p:txBody>
          <a:bodyPr>
            <a:spAutoFit/>
          </a:bodyPr>
          <a:lstStyle/>
          <a:p>
            <a:pPr fontAlgn="auto">
              <a:spcBef>
                <a:spcPts val="0"/>
              </a:spcBef>
              <a:spcAft>
                <a:spcPts val="0"/>
              </a:spcAft>
              <a:defRPr/>
            </a:pPr>
            <a:r>
              <a:rPr lang="en-US" sz="17000" b="1" dirty="0">
                <a:solidFill>
                  <a:srgbClr val="2A7A9E">
                    <a:alpha val="40000"/>
                  </a:srgbClr>
                </a:solidFill>
                <a:latin typeface="+mn-lt"/>
                <a:ea typeface="+mn-ea"/>
                <a:cs typeface="Arial" pitchFamily="34" charset="0"/>
              </a:rPr>
              <a:t>2</a:t>
            </a:r>
          </a:p>
        </p:txBody>
      </p:sp>
      <p:sp>
        <p:nvSpPr>
          <p:cNvPr id="24585" name="Title 8"/>
          <p:cNvSpPr>
            <a:spLocks noGrp="1"/>
          </p:cNvSpPr>
          <p:nvPr>
            <p:ph type="title"/>
          </p:nvPr>
        </p:nvSpPr>
        <p:spPr>
          <a:xfrm>
            <a:off x="2971800" y="1992313"/>
            <a:ext cx="5867400" cy="1970087"/>
          </a:xfrm>
        </p:spPr>
        <p:txBody>
          <a:bodyPr/>
          <a:lstStyle/>
          <a:p>
            <a:pPr eaLnBrk="1" hangingPunct="1"/>
            <a:r>
              <a:rPr lang="zh-CN" altLang="en-US" sz="4000" cap="none" smtClean="0">
                <a:solidFill>
                  <a:srgbClr val="002060"/>
                </a:solidFill>
                <a:latin typeface="微软雅黑" pitchFamily="34" charset="-122"/>
                <a:ea typeface="微软雅黑" pitchFamily="34" charset="-122"/>
              </a:rPr>
              <a:t>重点条款解读及分析</a:t>
            </a:r>
          </a:p>
        </p:txBody>
      </p:sp>
      <p:sp>
        <p:nvSpPr>
          <p:cNvPr id="24586" name="Text Placeholder 8"/>
          <p:cNvSpPr>
            <a:spLocks noGrp="1"/>
          </p:cNvSpPr>
          <p:nvPr>
            <p:ph type="body" idx="1"/>
          </p:nvPr>
        </p:nvSpPr>
        <p:spPr>
          <a:xfrm>
            <a:off x="357188" y="5143500"/>
            <a:ext cx="8229600" cy="623888"/>
          </a:xfrm>
        </p:spPr>
        <p:txBody>
          <a:bodyPr/>
          <a:lstStyle/>
          <a:p>
            <a:pPr eaLnBrk="1" hangingPunct="1">
              <a:spcBef>
                <a:spcPct val="0"/>
              </a:spcBef>
            </a:pPr>
            <a:r>
              <a:rPr lang="en-US" altLang="zh-CN" sz="2000" b="1" smtClean="0">
                <a:solidFill>
                  <a:srgbClr val="002060"/>
                </a:solidFill>
              </a:rPr>
              <a:t>Important Clauses</a:t>
            </a:r>
          </a:p>
          <a:p>
            <a:pPr eaLnBrk="1" hangingPunct="1">
              <a:spcBef>
                <a:spcPct val="0"/>
              </a:spcBef>
            </a:pPr>
            <a:endParaRPr lang="en-US" altLang="zh-CN" sz="1700" b="1" smtClean="0">
              <a:solidFill>
                <a:srgbClr val="404040"/>
              </a:solidFill>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1</a:t>
            </a:r>
          </a:p>
        </p:txBody>
      </p:sp>
      <p:sp>
        <p:nvSpPr>
          <p:cNvPr id="26626" name="Content Placeholder 2"/>
          <p:cNvSpPr>
            <a:spLocks noGrp="1"/>
          </p:cNvSpPr>
          <p:nvPr>
            <p:ph sz="half" idx="1"/>
          </p:nvPr>
        </p:nvSpPr>
        <p:spPr>
          <a:xfrm>
            <a:off x="457200" y="1676400"/>
            <a:ext cx="4043363" cy="4395788"/>
          </a:xfrm>
        </p:spPr>
        <p:txBody>
          <a:bodyPr/>
          <a:lstStyle/>
          <a:p>
            <a:pPr marL="0" indent="0" eaLnBrk="1" hangingPunct="1">
              <a:lnSpc>
                <a:spcPct val="80000"/>
              </a:lnSpc>
              <a:buFont typeface="Arial" charset="0"/>
              <a:buNone/>
            </a:pPr>
            <a:r>
              <a:rPr lang="en-US" altLang="zh-CN" sz="2000" b="1" smtClean="0">
                <a:solidFill>
                  <a:srgbClr val="002060"/>
                </a:solidFill>
                <a:latin typeface="黑体" pitchFamily="2" charset="-122"/>
                <a:ea typeface="黑体" pitchFamily="2" charset="-122"/>
              </a:rPr>
              <a:t>【</a:t>
            </a:r>
            <a:r>
              <a:rPr lang="zh-CN" altLang="en-US" sz="2000" b="1" smtClean="0">
                <a:solidFill>
                  <a:srgbClr val="002060"/>
                </a:solidFill>
                <a:latin typeface="黑体" pitchFamily="2" charset="-122"/>
                <a:ea typeface="黑体" pitchFamily="2" charset="-122"/>
              </a:rPr>
              <a:t>政府法定公开</a:t>
            </a:r>
            <a:r>
              <a:rPr lang="en-US" altLang="zh-CN" sz="2000" b="1" smtClean="0">
                <a:solidFill>
                  <a:srgbClr val="002060"/>
                </a:solidFill>
                <a:latin typeface="黑体" pitchFamily="2" charset="-122"/>
                <a:ea typeface="黑体" pitchFamily="2" charset="-122"/>
              </a:rPr>
              <a:t>】</a:t>
            </a:r>
          </a:p>
          <a:p>
            <a:pPr marL="0" indent="0" eaLnBrk="1" hangingPunct="1">
              <a:lnSpc>
                <a:spcPct val="80000"/>
              </a:lnSpc>
              <a:buFont typeface="Arial" charset="0"/>
              <a:buNone/>
            </a:pPr>
            <a:endParaRPr lang="en-US" altLang="zh-CN" sz="1800" b="1" smtClean="0">
              <a:solidFill>
                <a:srgbClr val="474747"/>
              </a:solidFill>
            </a:endParaRPr>
          </a:p>
          <a:p>
            <a:pPr marL="0" indent="0" eaLnBrk="1" hangingPunct="1">
              <a:spcBef>
                <a:spcPct val="0"/>
              </a:spcBef>
              <a:spcAft>
                <a:spcPts val="600"/>
              </a:spcAft>
              <a:buFont typeface="Arial" charset="0"/>
              <a:buNone/>
            </a:pPr>
            <a:r>
              <a:rPr lang="zh-CN" altLang="en-US" sz="1800" b="1" smtClean="0">
                <a:solidFill>
                  <a:srgbClr val="002060"/>
                </a:solidFill>
                <a:latin typeface="黑体" pitchFamily="2" charset="-122"/>
                <a:ea typeface="黑体" pitchFamily="2" charset="-122"/>
              </a:rPr>
              <a:t>第六条 </a:t>
            </a:r>
            <a:r>
              <a:rPr lang="zh-CN" altLang="en-US" sz="1800" smtClean="0">
                <a:solidFill>
                  <a:srgbClr val="002060"/>
                </a:solidFill>
                <a:latin typeface="华文宋体" pitchFamily="2" charset="-122"/>
                <a:ea typeface="华文宋体" pitchFamily="2" charset="-122"/>
              </a:rPr>
              <a:t>工商行政管理部门应当通过企业信用信息公示系统，公示其在履行职责过程中产生的下列企业信息：</a:t>
            </a:r>
          </a:p>
          <a:p>
            <a:pPr marL="0" indent="0" eaLnBrk="1" hangingPunct="1">
              <a:spcBef>
                <a:spcPct val="0"/>
              </a:spcBef>
              <a:spcAft>
                <a:spcPts val="600"/>
              </a:spcAft>
              <a:buFont typeface="Arial" charset="0"/>
              <a:buNone/>
            </a:pPr>
            <a:r>
              <a:rPr lang="zh-CN" altLang="en-US" sz="1800" smtClean="0">
                <a:solidFill>
                  <a:srgbClr val="002060"/>
                </a:solidFill>
                <a:latin typeface="华文宋体" pitchFamily="2" charset="-122"/>
                <a:ea typeface="华文宋体" pitchFamily="2" charset="-122"/>
              </a:rPr>
              <a:t>  </a:t>
            </a:r>
            <a:r>
              <a:rPr lang="zh-CN" altLang="en-US" sz="1800" b="1" smtClean="0">
                <a:solidFill>
                  <a:srgbClr val="002060"/>
                </a:solidFill>
                <a:latin typeface="华文宋体" pitchFamily="2" charset="-122"/>
                <a:ea typeface="华文宋体" pitchFamily="2" charset="-122"/>
              </a:rPr>
              <a:t>（一）注册登记、备案信息；</a:t>
            </a:r>
          </a:p>
          <a:p>
            <a:pPr marL="0" indent="0" eaLnBrk="1" hangingPunct="1">
              <a:spcBef>
                <a:spcPct val="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  （二）动产抵押登记信息；</a:t>
            </a:r>
          </a:p>
          <a:p>
            <a:pPr marL="0" indent="0" eaLnBrk="1" hangingPunct="1">
              <a:spcBef>
                <a:spcPct val="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  （三）股权出质登记信息；</a:t>
            </a:r>
          </a:p>
          <a:p>
            <a:pPr marL="0" indent="0" eaLnBrk="1" hangingPunct="1">
              <a:spcBef>
                <a:spcPct val="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  （四）行政处罚信息；</a:t>
            </a:r>
          </a:p>
          <a:p>
            <a:pPr marL="0" indent="0" eaLnBrk="1" hangingPunct="1">
              <a:spcBef>
                <a:spcPct val="0"/>
              </a:spcBef>
              <a:spcAft>
                <a:spcPts val="600"/>
              </a:spcAft>
              <a:buFont typeface="Arial" charset="0"/>
              <a:buNone/>
            </a:pPr>
            <a:r>
              <a:rPr lang="zh-CN" altLang="en-US" sz="1800" b="1" smtClean="0">
                <a:solidFill>
                  <a:srgbClr val="002060"/>
                </a:solidFill>
                <a:latin typeface="华文宋体" pitchFamily="2" charset="-122"/>
                <a:ea typeface="华文宋体" pitchFamily="2" charset="-122"/>
              </a:rPr>
              <a:t>  （五）其他依法应当公示的信息。</a:t>
            </a:r>
          </a:p>
          <a:p>
            <a:pPr marL="0" indent="0" eaLnBrk="1" hangingPunct="1">
              <a:spcBef>
                <a:spcPct val="0"/>
              </a:spcBef>
              <a:spcAft>
                <a:spcPts val="600"/>
              </a:spcAft>
              <a:buFont typeface="Arial" charset="0"/>
              <a:buNone/>
            </a:pPr>
            <a:r>
              <a:rPr lang="zh-CN" altLang="en-US" sz="1800" smtClean="0">
                <a:solidFill>
                  <a:srgbClr val="002060"/>
                </a:solidFill>
                <a:latin typeface="华文宋体" pitchFamily="2" charset="-122"/>
                <a:ea typeface="华文宋体" pitchFamily="2" charset="-122"/>
              </a:rPr>
              <a:t>前款规定的企业信息</a:t>
            </a:r>
            <a:r>
              <a:rPr lang="zh-CN" altLang="en-US" sz="1800" b="1" u="sng" smtClean="0">
                <a:solidFill>
                  <a:srgbClr val="002060"/>
                </a:solidFill>
                <a:latin typeface="华文宋体" pitchFamily="2" charset="-122"/>
                <a:ea typeface="华文宋体" pitchFamily="2" charset="-122"/>
              </a:rPr>
              <a:t>应当自产生之日起</a:t>
            </a:r>
            <a:r>
              <a:rPr lang="en-US" altLang="zh-CN" sz="1800" b="1" u="sng" smtClean="0">
                <a:solidFill>
                  <a:srgbClr val="002060"/>
                </a:solidFill>
                <a:latin typeface="华文宋体" pitchFamily="2" charset="-122"/>
                <a:ea typeface="华文宋体" pitchFamily="2" charset="-122"/>
              </a:rPr>
              <a:t>20</a:t>
            </a:r>
            <a:r>
              <a:rPr lang="zh-CN" altLang="en-US" sz="1800" b="1" u="sng" smtClean="0">
                <a:solidFill>
                  <a:srgbClr val="002060"/>
                </a:solidFill>
                <a:latin typeface="华文宋体" pitchFamily="2" charset="-122"/>
                <a:ea typeface="华文宋体" pitchFamily="2" charset="-122"/>
              </a:rPr>
              <a:t>个工作日内予以公示</a:t>
            </a:r>
            <a:r>
              <a:rPr lang="zh-CN" altLang="en-US" sz="1800" b="1" smtClean="0">
                <a:solidFill>
                  <a:srgbClr val="002060"/>
                </a:solidFill>
                <a:latin typeface="华文宋体" pitchFamily="2" charset="-122"/>
                <a:ea typeface="华文宋体" pitchFamily="2" charset="-122"/>
              </a:rPr>
              <a:t>。</a:t>
            </a:r>
          </a:p>
          <a:p>
            <a:pPr marL="0" indent="0" eaLnBrk="1" hangingPunct="1">
              <a:lnSpc>
                <a:spcPct val="80000"/>
              </a:lnSpc>
            </a:pPr>
            <a:endParaRPr lang="zh-CN" altLang="en-US" sz="2000" smtClean="0">
              <a:solidFill>
                <a:srgbClr val="474747"/>
              </a:solidFill>
            </a:endParaRPr>
          </a:p>
        </p:txBody>
      </p:sp>
      <p:sp>
        <p:nvSpPr>
          <p:cNvPr id="26627" name="Content Placeholder 3"/>
          <p:cNvSpPr>
            <a:spLocks noGrp="1"/>
          </p:cNvSpPr>
          <p:nvPr>
            <p:ph sz="half" idx="2"/>
          </p:nvPr>
        </p:nvSpPr>
        <p:spPr>
          <a:xfrm>
            <a:off x="4648200" y="1676400"/>
            <a:ext cx="4038600" cy="3971925"/>
          </a:xfrm>
        </p:spPr>
        <p:txBody>
          <a:bodyPr/>
          <a:lstStyle/>
          <a:p>
            <a:pPr marL="0" indent="0" eaLnBrk="1" hangingPunct="1">
              <a:lnSpc>
                <a:spcPct val="80000"/>
              </a:lnSpc>
              <a:buFont typeface="Arial" charset="0"/>
              <a:buNone/>
            </a:pPr>
            <a:r>
              <a:rPr lang="en-US" altLang="zh-CN" sz="2000" b="1" smtClean="0">
                <a:solidFill>
                  <a:srgbClr val="FF0000"/>
                </a:solidFill>
                <a:latin typeface="黑体" pitchFamily="2" charset="-122"/>
                <a:ea typeface="黑体" pitchFamily="2" charset="-122"/>
              </a:rPr>
              <a:t>【</a:t>
            </a:r>
            <a:r>
              <a:rPr lang="zh-CN" altLang="en-US" sz="1800" b="1" smtClean="0">
                <a:solidFill>
                  <a:srgbClr val="FF0000"/>
                </a:solidFill>
                <a:latin typeface="微软雅黑" pitchFamily="34" charset="-122"/>
                <a:ea typeface="微软雅黑" pitchFamily="34" charset="-122"/>
              </a:rPr>
              <a:t>东锦解读</a:t>
            </a:r>
            <a:r>
              <a:rPr lang="en-US" altLang="zh-CN" sz="2000" b="1" smtClean="0">
                <a:solidFill>
                  <a:srgbClr val="FF0000"/>
                </a:solidFill>
                <a:latin typeface="黑体" pitchFamily="2" charset="-122"/>
                <a:ea typeface="黑体" pitchFamily="2" charset="-122"/>
              </a:rPr>
              <a:t>】</a:t>
            </a:r>
          </a:p>
          <a:p>
            <a:pPr marL="0" indent="0" eaLnBrk="1" hangingPunct="1">
              <a:lnSpc>
                <a:spcPct val="80000"/>
              </a:lnSpc>
              <a:buFont typeface="Arial" charset="0"/>
              <a:buNone/>
            </a:pPr>
            <a:endParaRPr lang="en-US" altLang="zh-CN" sz="1800" b="1" smtClean="0">
              <a:solidFill>
                <a:srgbClr val="FF0000"/>
              </a:solidFill>
            </a:endParaRPr>
          </a:p>
          <a:p>
            <a:pPr marL="0" indent="0" eaLnBrk="1" hangingPunct="1">
              <a:spcBef>
                <a:spcPct val="0"/>
              </a:spcBef>
              <a:spcAft>
                <a:spcPts val="600"/>
              </a:spcAft>
              <a:buFont typeface="Arial" charset="0"/>
              <a:buNone/>
            </a:pPr>
            <a:r>
              <a:rPr lang="zh-CN" altLang="en-US" sz="1800" smtClean="0">
                <a:solidFill>
                  <a:srgbClr val="FF0000"/>
                </a:solidFill>
                <a:latin typeface="微软雅黑" pitchFamily="34" charset="-122"/>
                <a:ea typeface="微软雅黑" pitchFamily="34" charset="-122"/>
              </a:rPr>
              <a:t> 公示系统：</a:t>
            </a:r>
          </a:p>
          <a:p>
            <a:pPr marL="0" indent="0" eaLnBrk="1" hangingPunct="1">
              <a:spcBef>
                <a:spcPct val="0"/>
              </a:spcBef>
              <a:spcAft>
                <a:spcPts val="600"/>
              </a:spcAft>
              <a:buFont typeface="Arial" charset="0"/>
              <a:buNone/>
            </a:pPr>
            <a:r>
              <a:rPr lang="zh-CN" altLang="en-US" sz="1800" b="1" smtClean="0">
                <a:solidFill>
                  <a:srgbClr val="FF0000"/>
                </a:solidFill>
                <a:latin typeface="微软雅黑" pitchFamily="34" charset="-122"/>
                <a:ea typeface="微软雅黑" pitchFamily="34" charset="-122"/>
              </a:rPr>
              <a:t> 上海市企业信用信息公示系统（</a:t>
            </a:r>
            <a:r>
              <a:rPr lang="en-US" altLang="zh-CN" sz="1800" b="1" smtClean="0">
                <a:solidFill>
                  <a:srgbClr val="FF0000"/>
                </a:solidFill>
                <a:latin typeface="微软雅黑" pitchFamily="34" charset="-122"/>
                <a:ea typeface="微软雅黑" pitchFamily="34" charset="-122"/>
                <a:hlinkClick r:id="rId2"/>
              </a:rPr>
              <a:t>http://gsxt.sh.gov.cn</a:t>
            </a:r>
            <a:r>
              <a:rPr lang="zh-CN" altLang="en-US" sz="1800" b="1" smtClean="0">
                <a:solidFill>
                  <a:srgbClr val="FF0000"/>
                </a:solidFill>
                <a:latin typeface="微软雅黑" pitchFamily="34" charset="-122"/>
                <a:ea typeface="微软雅黑" pitchFamily="34" charset="-122"/>
              </a:rPr>
              <a:t>）</a:t>
            </a:r>
          </a:p>
          <a:p>
            <a:pPr marL="0" indent="0" eaLnBrk="1" hangingPunct="1">
              <a:spcBef>
                <a:spcPct val="0"/>
              </a:spcBef>
              <a:spcAft>
                <a:spcPts val="600"/>
              </a:spcAft>
              <a:buFont typeface="Arial" charset="0"/>
              <a:buNone/>
            </a:pPr>
            <a:endParaRPr lang="zh-CN" altLang="en-US" sz="1800" smtClean="0">
              <a:solidFill>
                <a:srgbClr val="FF0000"/>
              </a:solidFill>
              <a:latin typeface="微软雅黑" pitchFamily="34" charset="-122"/>
              <a:ea typeface="微软雅黑" pitchFamily="34" charset="-122"/>
            </a:endParaRPr>
          </a:p>
          <a:p>
            <a:pPr marL="0" indent="0" eaLnBrk="1" hangingPunct="1">
              <a:spcBef>
                <a:spcPct val="0"/>
              </a:spcBef>
              <a:spcAft>
                <a:spcPts val="600"/>
              </a:spcAft>
              <a:buFont typeface="Arial" charset="0"/>
              <a:buNone/>
            </a:pPr>
            <a:r>
              <a:rPr lang="zh-CN" altLang="en-US" sz="1800" smtClean="0">
                <a:solidFill>
                  <a:srgbClr val="FF0000"/>
                </a:solidFill>
                <a:latin typeface="微软雅黑" pitchFamily="34" charset="-122"/>
                <a:ea typeface="微软雅黑" pitchFamily="34" charset="-122"/>
              </a:rPr>
              <a:t> 需要关注的法定公示信息要点：</a:t>
            </a:r>
          </a:p>
          <a:p>
            <a:pPr marL="0" indent="0" eaLnBrk="1" hangingPunct="1">
              <a:spcBef>
                <a:spcPct val="0"/>
              </a:spcBef>
              <a:spcAft>
                <a:spcPts val="600"/>
              </a:spcAft>
              <a:buFont typeface="Arial" charset="0"/>
              <a:buNone/>
            </a:pPr>
            <a:endParaRPr lang="zh-CN" altLang="en-US" sz="1800" smtClean="0">
              <a:solidFill>
                <a:srgbClr val="FF0000"/>
              </a:solidFill>
              <a:latin typeface="微软雅黑" pitchFamily="34" charset="-122"/>
              <a:ea typeface="微软雅黑" pitchFamily="34" charset="-122"/>
            </a:endParaRPr>
          </a:p>
          <a:p>
            <a:pPr marL="0" indent="0" eaLnBrk="1" hangingPunct="1">
              <a:spcBef>
                <a:spcPct val="0"/>
              </a:spcBef>
              <a:spcAft>
                <a:spcPts val="600"/>
              </a:spcAft>
              <a:buFont typeface="Arial" charset="0"/>
              <a:buNone/>
            </a:pPr>
            <a:r>
              <a:rPr lang="zh-CN" altLang="en-US" sz="1800" smtClean="0">
                <a:solidFill>
                  <a:srgbClr val="FF0000"/>
                </a:solidFill>
                <a:latin typeface="微软雅黑" pitchFamily="34" charset="-122"/>
                <a:ea typeface="微软雅黑" pitchFamily="34" charset="-122"/>
              </a:rPr>
              <a:t> √ </a:t>
            </a:r>
            <a:r>
              <a:rPr lang="zh-CN" altLang="en-US" sz="1800" b="1" smtClean="0">
                <a:solidFill>
                  <a:srgbClr val="FF0000"/>
                </a:solidFill>
                <a:latin typeface="微软雅黑" pitchFamily="34" charset="-122"/>
                <a:ea typeface="微软雅黑" pitchFamily="34" charset="-122"/>
              </a:rPr>
              <a:t>动产抵押信息</a:t>
            </a:r>
          </a:p>
          <a:p>
            <a:pPr marL="0" indent="0" eaLnBrk="1" hangingPunct="1">
              <a:spcBef>
                <a:spcPct val="0"/>
              </a:spcBef>
              <a:spcAft>
                <a:spcPts val="600"/>
              </a:spcAft>
              <a:buFont typeface="Arial" charset="0"/>
              <a:buNone/>
            </a:pPr>
            <a:r>
              <a:rPr lang="zh-CN" altLang="en-US" sz="1800" smtClean="0">
                <a:solidFill>
                  <a:srgbClr val="FF0000"/>
                </a:solidFill>
                <a:latin typeface="微软雅黑" pitchFamily="34" charset="-122"/>
                <a:ea typeface="微软雅黑" pitchFamily="34" charset="-122"/>
              </a:rPr>
              <a:t> √ </a:t>
            </a:r>
            <a:r>
              <a:rPr lang="zh-CN" altLang="en-US" sz="1800" b="1" smtClean="0">
                <a:solidFill>
                  <a:srgbClr val="FF0000"/>
                </a:solidFill>
                <a:latin typeface="微软雅黑" pitchFamily="34" charset="-122"/>
                <a:ea typeface="微软雅黑" pitchFamily="34" charset="-122"/>
              </a:rPr>
              <a:t>股权出质信息</a:t>
            </a:r>
          </a:p>
          <a:p>
            <a:pPr marL="0" indent="0" eaLnBrk="1" hangingPunct="1">
              <a:spcBef>
                <a:spcPct val="0"/>
              </a:spcBef>
              <a:spcAft>
                <a:spcPts val="600"/>
              </a:spcAft>
              <a:buFont typeface="Arial" charset="0"/>
              <a:buNone/>
            </a:pPr>
            <a:r>
              <a:rPr lang="zh-CN" altLang="en-US" sz="1800" smtClean="0">
                <a:solidFill>
                  <a:srgbClr val="FF0000"/>
                </a:solidFill>
                <a:latin typeface="微软雅黑" pitchFamily="34" charset="-122"/>
                <a:ea typeface="微软雅黑" pitchFamily="34" charset="-122"/>
              </a:rPr>
              <a:t> √ </a:t>
            </a:r>
            <a:r>
              <a:rPr lang="zh-CN" altLang="en-US" sz="1800" b="1" smtClean="0">
                <a:solidFill>
                  <a:srgbClr val="FF0000"/>
                </a:solidFill>
                <a:latin typeface="微软雅黑" pitchFamily="34" charset="-122"/>
                <a:ea typeface="微软雅黑" pitchFamily="34" charset="-122"/>
              </a:rPr>
              <a:t>行政处罚信息</a:t>
            </a:r>
          </a:p>
          <a:p>
            <a:pPr marL="0" indent="0" eaLnBrk="1" hangingPunct="1">
              <a:lnSpc>
                <a:spcPct val="80000"/>
              </a:lnSpc>
              <a:buFont typeface="Arial" charset="0"/>
              <a:buNone/>
            </a:pPr>
            <a:endParaRPr lang="zh-CN" altLang="en-US" sz="2000" smtClean="0">
              <a:solidFill>
                <a:srgbClr val="474747"/>
              </a:solidFill>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2</a:t>
            </a:r>
          </a:p>
        </p:txBody>
      </p:sp>
      <p:sp>
        <p:nvSpPr>
          <p:cNvPr id="27650" name="Content Placeholder 2"/>
          <p:cNvSpPr>
            <a:spLocks noGrp="1"/>
          </p:cNvSpPr>
          <p:nvPr>
            <p:ph sz="half" idx="1"/>
          </p:nvPr>
        </p:nvSpPr>
        <p:spPr>
          <a:xfrm>
            <a:off x="285750" y="1500188"/>
            <a:ext cx="4214813" cy="4752975"/>
          </a:xfrm>
        </p:spPr>
        <p:txBody>
          <a:bodyPr/>
          <a:lstStyle/>
          <a:p>
            <a:pPr marL="0" indent="0" eaLnBrk="1" hangingPunct="1">
              <a:lnSpc>
                <a:spcPct val="80000"/>
              </a:lnSpc>
              <a:buFont typeface="Arial" charset="0"/>
              <a:buNone/>
            </a:pPr>
            <a:r>
              <a:rPr lang="en-US" altLang="zh-CN" sz="2000" b="1" smtClean="0">
                <a:solidFill>
                  <a:srgbClr val="002060"/>
                </a:solidFill>
                <a:latin typeface="黑体" pitchFamily="2" charset="-122"/>
                <a:ea typeface="黑体" pitchFamily="2" charset="-122"/>
              </a:rPr>
              <a:t>【</a:t>
            </a:r>
            <a:r>
              <a:rPr lang="zh-CN" altLang="en-US" sz="2000" b="1" smtClean="0">
                <a:solidFill>
                  <a:srgbClr val="002060"/>
                </a:solidFill>
                <a:latin typeface="黑体" pitchFamily="2" charset="-122"/>
                <a:ea typeface="黑体" pitchFamily="2" charset="-122"/>
              </a:rPr>
              <a:t>相关部门信息公开</a:t>
            </a:r>
            <a:r>
              <a:rPr lang="en-US" altLang="zh-CN" sz="2000" b="1" smtClean="0">
                <a:solidFill>
                  <a:srgbClr val="002060"/>
                </a:solidFill>
                <a:latin typeface="黑体" pitchFamily="2" charset="-122"/>
                <a:ea typeface="黑体" pitchFamily="2" charset="-122"/>
              </a:rPr>
              <a:t>】</a:t>
            </a:r>
          </a:p>
          <a:p>
            <a:pPr marL="0" indent="0" eaLnBrk="1" hangingPunct="1">
              <a:lnSpc>
                <a:spcPct val="80000"/>
              </a:lnSpc>
              <a:buFont typeface="Arial" charset="0"/>
              <a:buNone/>
            </a:pPr>
            <a:endParaRPr lang="en-US" altLang="zh-CN" sz="1600" b="1" smtClean="0">
              <a:solidFill>
                <a:srgbClr val="474747"/>
              </a:solidFill>
            </a:endParaRPr>
          </a:p>
          <a:p>
            <a:pPr marL="0" indent="0" eaLnBrk="1" hangingPunct="1">
              <a:spcBef>
                <a:spcPct val="0"/>
              </a:spcBef>
              <a:spcAft>
                <a:spcPts val="300"/>
              </a:spcAft>
              <a:buFont typeface="Arial" charset="0"/>
              <a:buNone/>
            </a:pPr>
            <a:r>
              <a:rPr lang="zh-CN" altLang="en-US" sz="1800" b="1" smtClean="0">
                <a:solidFill>
                  <a:srgbClr val="002060"/>
                </a:solidFill>
                <a:latin typeface="华文宋体" pitchFamily="2" charset="-122"/>
                <a:ea typeface="华文宋体" pitchFamily="2" charset="-122"/>
              </a:rPr>
              <a:t>第七条 </a:t>
            </a:r>
            <a:r>
              <a:rPr lang="zh-CN" altLang="en-US" sz="1800" smtClean="0">
                <a:solidFill>
                  <a:srgbClr val="002060"/>
                </a:solidFill>
                <a:latin typeface="华文宋体" pitchFamily="2" charset="-122"/>
                <a:ea typeface="华文宋体" pitchFamily="2" charset="-122"/>
              </a:rPr>
              <a:t>工商行政管理部门以外的其他政府部门（以下简称其他政府部门）应当公示其在履行职责过程中产生的下列企业信息：</a:t>
            </a:r>
          </a:p>
          <a:p>
            <a:pPr marL="0" indent="0" eaLnBrk="1" hangingPunct="1">
              <a:spcBef>
                <a:spcPct val="0"/>
              </a:spcBef>
              <a:spcAft>
                <a:spcPts val="300"/>
              </a:spcAft>
              <a:buFont typeface="Arial" charset="0"/>
              <a:buNone/>
            </a:pPr>
            <a:r>
              <a:rPr lang="zh-CN" altLang="en-US" sz="1800" b="1" smtClean="0">
                <a:solidFill>
                  <a:srgbClr val="002060"/>
                </a:solidFill>
                <a:latin typeface="华文宋体" pitchFamily="2" charset="-122"/>
                <a:ea typeface="华文宋体" pitchFamily="2" charset="-122"/>
              </a:rPr>
              <a:t>（一）行政许可准予、变更、延续信息；</a:t>
            </a:r>
          </a:p>
          <a:p>
            <a:pPr marL="0" indent="0" eaLnBrk="1" hangingPunct="1">
              <a:spcBef>
                <a:spcPct val="0"/>
              </a:spcBef>
              <a:spcAft>
                <a:spcPts val="300"/>
              </a:spcAft>
              <a:buFont typeface="Arial" charset="0"/>
              <a:buNone/>
            </a:pPr>
            <a:r>
              <a:rPr lang="zh-CN" altLang="en-US" sz="1800" b="1" smtClean="0">
                <a:solidFill>
                  <a:srgbClr val="002060"/>
                </a:solidFill>
                <a:latin typeface="华文宋体" pitchFamily="2" charset="-122"/>
                <a:ea typeface="华文宋体" pitchFamily="2" charset="-122"/>
              </a:rPr>
              <a:t>（二）行政处罚信息；</a:t>
            </a:r>
          </a:p>
          <a:p>
            <a:pPr marL="0" indent="0" eaLnBrk="1" hangingPunct="1">
              <a:spcBef>
                <a:spcPct val="0"/>
              </a:spcBef>
              <a:spcAft>
                <a:spcPts val="300"/>
              </a:spcAft>
              <a:buFont typeface="Arial" charset="0"/>
              <a:buNone/>
            </a:pPr>
            <a:r>
              <a:rPr lang="zh-CN" altLang="en-US" sz="1800" b="1" smtClean="0">
                <a:solidFill>
                  <a:srgbClr val="002060"/>
                </a:solidFill>
                <a:latin typeface="华文宋体" pitchFamily="2" charset="-122"/>
                <a:ea typeface="华文宋体" pitchFamily="2" charset="-122"/>
              </a:rPr>
              <a:t>（三）其他依法应当公示的信息。</a:t>
            </a:r>
          </a:p>
          <a:p>
            <a:pPr marL="0" indent="0" eaLnBrk="1" hangingPunct="1">
              <a:spcBef>
                <a:spcPct val="0"/>
              </a:spcBef>
              <a:spcAft>
                <a:spcPts val="300"/>
              </a:spcAft>
              <a:buFont typeface="Arial" charset="0"/>
              <a:buNone/>
            </a:pPr>
            <a:r>
              <a:rPr lang="zh-CN" altLang="en-US" sz="1800" smtClean="0">
                <a:solidFill>
                  <a:srgbClr val="002060"/>
                </a:solidFill>
                <a:latin typeface="华文宋体" pitchFamily="2" charset="-122"/>
                <a:ea typeface="华文宋体" pitchFamily="2" charset="-122"/>
              </a:rPr>
              <a:t>其他政府部门可以通过企业信用信息公示系统，也可以通过其他系统公示前款规定的企业信息。工商行政管理部门和其他政府部门应当按照国家社会信用信息平台建设的总体要求，实现企业信息的互联共享。</a:t>
            </a:r>
          </a:p>
          <a:p>
            <a:pPr marL="0" indent="0" eaLnBrk="1" hangingPunct="1">
              <a:lnSpc>
                <a:spcPct val="80000"/>
              </a:lnSpc>
              <a:buFont typeface="Arial" charset="0"/>
              <a:buNone/>
            </a:pPr>
            <a:endParaRPr lang="zh-CN" altLang="en-US" sz="1800" smtClean="0">
              <a:solidFill>
                <a:srgbClr val="474747"/>
              </a:solidFill>
            </a:endParaRPr>
          </a:p>
        </p:txBody>
      </p:sp>
      <p:sp>
        <p:nvSpPr>
          <p:cNvPr id="27651" name="Content Placeholder 3"/>
          <p:cNvSpPr>
            <a:spLocks noGrp="1"/>
          </p:cNvSpPr>
          <p:nvPr>
            <p:ph sz="half" idx="2"/>
          </p:nvPr>
        </p:nvSpPr>
        <p:spPr>
          <a:xfrm>
            <a:off x="4786313" y="1500188"/>
            <a:ext cx="4038600" cy="3971925"/>
          </a:xfrm>
        </p:spPr>
        <p:txBody>
          <a:bodyPr/>
          <a:lstStyle/>
          <a:p>
            <a:pPr marL="0" indent="0" eaLnBrk="1" hangingPunct="1">
              <a:lnSpc>
                <a:spcPct val="80000"/>
              </a:lnSpc>
              <a:buFont typeface="Arial" charset="0"/>
              <a:buNone/>
            </a:pPr>
            <a:r>
              <a:rPr lang="en-US" altLang="zh-CN" sz="2000" b="1" smtClean="0">
                <a:solidFill>
                  <a:srgbClr val="FF0000"/>
                </a:solidFill>
                <a:latin typeface="微软雅黑" pitchFamily="34" charset="-122"/>
                <a:ea typeface="微软雅黑" pitchFamily="34" charset="-122"/>
              </a:rPr>
              <a:t>【</a:t>
            </a:r>
            <a:r>
              <a:rPr lang="zh-CN" altLang="en-US" sz="2000" b="1" smtClean="0">
                <a:solidFill>
                  <a:srgbClr val="FF0000"/>
                </a:solidFill>
                <a:latin typeface="微软雅黑" pitchFamily="34" charset="-122"/>
                <a:ea typeface="微软雅黑" pitchFamily="34" charset="-122"/>
              </a:rPr>
              <a:t>东锦解读</a:t>
            </a:r>
            <a:r>
              <a:rPr lang="en-US" altLang="zh-CN" sz="20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1600" b="1" smtClean="0">
              <a:solidFill>
                <a:srgbClr val="FF0000"/>
              </a:solidFill>
            </a:endParaRP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其他政府对企业的处罚信息也要公示。可能涉及：</a:t>
            </a: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税务局</a:t>
            </a: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环保、</a:t>
            </a: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消防、</a:t>
            </a: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质检、</a:t>
            </a:r>
          </a:p>
          <a:p>
            <a:pPr marL="0" indent="0" eaLnBrk="1" hangingPunct="1">
              <a:lnSpc>
                <a:spcPct val="80000"/>
              </a:lnSpc>
              <a:buFont typeface="Arial" charset="0"/>
              <a:buNone/>
            </a:pPr>
            <a:r>
              <a:rPr lang="zh-CN" altLang="en-US" sz="1800" smtClean="0">
                <a:solidFill>
                  <a:srgbClr val="FF0000"/>
                </a:solidFill>
                <a:latin typeface="微软雅黑" pitchFamily="34" charset="-122"/>
                <a:ea typeface="微软雅黑" pitchFamily="34" charset="-122"/>
              </a:rPr>
              <a:t>海关等</a:t>
            </a:r>
          </a:p>
          <a:p>
            <a:pPr marL="0" indent="0" eaLnBrk="1" hangingPunct="1">
              <a:lnSpc>
                <a:spcPct val="80000"/>
              </a:lnSpc>
              <a:buFont typeface="Arial" charset="0"/>
              <a:buNone/>
            </a:pPr>
            <a:endParaRPr lang="zh-CN" altLang="en-US" sz="1800" b="1" smtClean="0">
              <a:solidFill>
                <a:srgbClr val="FF0000"/>
              </a:solidFill>
              <a:latin typeface="微软雅黑" pitchFamily="34" charset="-122"/>
              <a:ea typeface="微软雅黑" pitchFamily="34" charset="-122"/>
            </a:endParaRPr>
          </a:p>
          <a:p>
            <a:pPr marL="0" indent="0" eaLnBrk="1" hangingPunct="1">
              <a:lnSpc>
                <a:spcPct val="80000"/>
              </a:lnSpc>
              <a:buFont typeface="Arial" charset="0"/>
              <a:buNone/>
            </a:pPr>
            <a:r>
              <a:rPr lang="zh-CN" altLang="en-US" sz="1800" b="1" smtClean="0">
                <a:solidFill>
                  <a:srgbClr val="FF0000"/>
                </a:solidFill>
                <a:latin typeface="微软雅黑" pitchFamily="34" charset="-122"/>
                <a:ea typeface="微软雅黑" pitchFamily="34" charset="-122"/>
              </a:rPr>
              <a:t>今后政府不同部门的信息共享是大势所趋。</a:t>
            </a:r>
          </a:p>
          <a:p>
            <a:pPr marL="0" indent="0" eaLnBrk="1" hangingPunct="1">
              <a:lnSpc>
                <a:spcPct val="80000"/>
              </a:lnSpc>
              <a:buFont typeface="Arial" charset="0"/>
              <a:buNone/>
            </a:pPr>
            <a:endParaRPr lang="zh-CN" altLang="en-US" sz="1800" smtClean="0">
              <a:solidFill>
                <a:srgbClr val="474747"/>
              </a:solidFill>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3</a:t>
            </a:r>
          </a:p>
        </p:txBody>
      </p:sp>
      <p:sp>
        <p:nvSpPr>
          <p:cNvPr id="28674" name="Content Placeholder 2"/>
          <p:cNvSpPr>
            <a:spLocks noGrp="1"/>
          </p:cNvSpPr>
          <p:nvPr>
            <p:ph sz="half" idx="1"/>
          </p:nvPr>
        </p:nvSpPr>
        <p:spPr>
          <a:xfrm>
            <a:off x="457200" y="1676400"/>
            <a:ext cx="3900488" cy="3971925"/>
          </a:xfrm>
        </p:spPr>
        <p:txBody>
          <a:bodyPr/>
          <a:lstStyle/>
          <a:p>
            <a:pPr marL="0" indent="0" eaLnBrk="1" hangingPunct="1">
              <a:lnSpc>
                <a:spcPct val="80000"/>
              </a:lnSpc>
              <a:buFont typeface="Arial" charset="0"/>
              <a:buNone/>
            </a:pPr>
            <a:r>
              <a:rPr lang="en-US" altLang="zh-CN" sz="2000" b="1" smtClean="0">
                <a:solidFill>
                  <a:srgbClr val="002060"/>
                </a:solidFill>
                <a:latin typeface="黑体" pitchFamily="2" charset="-122"/>
                <a:ea typeface="黑体" pitchFamily="2" charset="-122"/>
              </a:rPr>
              <a:t>【</a:t>
            </a:r>
            <a:r>
              <a:rPr lang="zh-CN" altLang="en-US" sz="2000" b="1" smtClean="0">
                <a:solidFill>
                  <a:srgbClr val="002060"/>
                </a:solidFill>
                <a:latin typeface="黑体" pitchFamily="2" charset="-122"/>
                <a:ea typeface="黑体" pitchFamily="2" charset="-122"/>
              </a:rPr>
              <a:t>企业年度法定公开</a:t>
            </a:r>
            <a:r>
              <a:rPr lang="en-US" altLang="zh-CN" sz="2000" b="1" smtClean="0">
                <a:solidFill>
                  <a:srgbClr val="002060"/>
                </a:solidFill>
                <a:latin typeface="黑体" pitchFamily="2" charset="-122"/>
                <a:ea typeface="黑体" pitchFamily="2" charset="-122"/>
              </a:rPr>
              <a:t>】</a:t>
            </a:r>
          </a:p>
          <a:p>
            <a:pPr marL="0" indent="0" eaLnBrk="1" hangingPunct="1">
              <a:lnSpc>
                <a:spcPct val="80000"/>
              </a:lnSpc>
              <a:buFont typeface="Arial" charset="0"/>
              <a:buNone/>
            </a:pPr>
            <a:endParaRPr lang="en-US" altLang="zh-CN" sz="2000" b="1" smtClean="0">
              <a:solidFill>
                <a:srgbClr val="474747"/>
              </a:solidFill>
            </a:endParaRPr>
          </a:p>
          <a:p>
            <a:pPr marL="0" indent="0" eaLnBrk="1" hangingPunct="1">
              <a:spcBef>
                <a:spcPts val="600"/>
              </a:spcBef>
              <a:spcAft>
                <a:spcPts val="600"/>
              </a:spcAft>
              <a:buFont typeface="Arial" charset="0"/>
              <a:buNone/>
            </a:pPr>
            <a:r>
              <a:rPr lang="zh-CN" altLang="en-US" sz="2000" b="1" smtClean="0">
                <a:solidFill>
                  <a:srgbClr val="002060"/>
                </a:solidFill>
                <a:latin typeface="华文宋体" pitchFamily="2" charset="-122"/>
                <a:ea typeface="华文宋体" pitchFamily="2" charset="-122"/>
              </a:rPr>
              <a:t>第八条</a:t>
            </a:r>
            <a:r>
              <a:rPr lang="zh-CN" altLang="en-US" sz="2000" b="1" smtClean="0">
                <a:solidFill>
                  <a:srgbClr val="474747"/>
                </a:solidFill>
              </a:rPr>
              <a:t> </a:t>
            </a:r>
            <a:r>
              <a:rPr lang="zh-CN" altLang="en-US" sz="2000" smtClean="0">
                <a:solidFill>
                  <a:srgbClr val="002060"/>
                </a:solidFill>
                <a:latin typeface="华文宋体" pitchFamily="2" charset="-122"/>
                <a:ea typeface="华文宋体" pitchFamily="2" charset="-122"/>
              </a:rPr>
              <a:t>企业应当于每年</a:t>
            </a:r>
            <a:r>
              <a:rPr lang="en-US" altLang="zh-CN" sz="2000" b="1" u="sng" smtClean="0">
                <a:solidFill>
                  <a:srgbClr val="002060"/>
                </a:solidFill>
                <a:latin typeface="华文宋体" pitchFamily="2" charset="-122"/>
                <a:ea typeface="华文宋体" pitchFamily="2" charset="-122"/>
              </a:rPr>
              <a:t>1</a:t>
            </a:r>
            <a:r>
              <a:rPr lang="zh-CN" altLang="en-US" sz="2000" b="1" u="sng" smtClean="0">
                <a:solidFill>
                  <a:srgbClr val="002060"/>
                </a:solidFill>
                <a:latin typeface="华文宋体" pitchFamily="2" charset="-122"/>
                <a:ea typeface="华文宋体" pitchFamily="2" charset="-122"/>
              </a:rPr>
              <a:t>月</a:t>
            </a:r>
            <a:r>
              <a:rPr lang="en-US" altLang="zh-CN" sz="2000" b="1" u="sng" smtClean="0">
                <a:solidFill>
                  <a:srgbClr val="002060"/>
                </a:solidFill>
                <a:latin typeface="华文宋体" pitchFamily="2" charset="-122"/>
                <a:ea typeface="华文宋体" pitchFamily="2" charset="-122"/>
              </a:rPr>
              <a:t>1</a:t>
            </a:r>
            <a:r>
              <a:rPr lang="zh-CN" altLang="en-US" sz="2000" b="1" u="sng" smtClean="0">
                <a:solidFill>
                  <a:srgbClr val="002060"/>
                </a:solidFill>
                <a:latin typeface="华文宋体" pitchFamily="2" charset="-122"/>
                <a:ea typeface="华文宋体" pitchFamily="2" charset="-122"/>
              </a:rPr>
              <a:t>日至</a:t>
            </a:r>
            <a:r>
              <a:rPr lang="en-US" altLang="zh-CN" sz="2000" b="1" u="sng" smtClean="0">
                <a:solidFill>
                  <a:srgbClr val="002060"/>
                </a:solidFill>
                <a:latin typeface="华文宋体" pitchFamily="2" charset="-122"/>
                <a:ea typeface="华文宋体" pitchFamily="2" charset="-122"/>
              </a:rPr>
              <a:t>6</a:t>
            </a:r>
            <a:r>
              <a:rPr lang="zh-CN" altLang="en-US" sz="2000" b="1" u="sng" smtClean="0">
                <a:solidFill>
                  <a:srgbClr val="002060"/>
                </a:solidFill>
                <a:latin typeface="华文宋体" pitchFamily="2" charset="-122"/>
                <a:ea typeface="华文宋体" pitchFamily="2" charset="-122"/>
              </a:rPr>
              <a:t>月</a:t>
            </a:r>
            <a:r>
              <a:rPr lang="en-US" altLang="zh-CN" sz="2000" b="1" u="sng" smtClean="0">
                <a:solidFill>
                  <a:srgbClr val="002060"/>
                </a:solidFill>
                <a:latin typeface="华文宋体" pitchFamily="2" charset="-122"/>
                <a:ea typeface="华文宋体" pitchFamily="2" charset="-122"/>
              </a:rPr>
              <a:t>30</a:t>
            </a:r>
            <a:r>
              <a:rPr lang="zh-CN" altLang="en-US" sz="2000" b="1" u="sng" smtClean="0">
                <a:solidFill>
                  <a:srgbClr val="002060"/>
                </a:solidFill>
                <a:latin typeface="华文宋体" pitchFamily="2" charset="-122"/>
                <a:ea typeface="华文宋体" pitchFamily="2" charset="-122"/>
              </a:rPr>
              <a:t>日</a:t>
            </a:r>
            <a:r>
              <a:rPr lang="zh-CN" altLang="en-US" sz="2000" smtClean="0">
                <a:solidFill>
                  <a:srgbClr val="002060"/>
                </a:solidFill>
                <a:latin typeface="华文宋体" pitchFamily="2" charset="-122"/>
                <a:ea typeface="华文宋体" pitchFamily="2" charset="-122"/>
              </a:rPr>
              <a:t>，通过企业信用信息公示系统向工商行政管理部门报送上一年度年度报告，并向社会公示。</a:t>
            </a:r>
          </a:p>
          <a:p>
            <a:pPr marL="0" indent="0" eaLnBrk="1" hangingPunct="1">
              <a:spcBef>
                <a:spcPts val="600"/>
              </a:spcBef>
              <a:spcAft>
                <a:spcPts val="600"/>
              </a:spcAft>
              <a:buFont typeface="Arial" charset="0"/>
              <a:buNone/>
            </a:pPr>
            <a:r>
              <a:rPr lang="zh-CN" altLang="en-US" sz="2000" smtClean="0">
                <a:solidFill>
                  <a:srgbClr val="002060"/>
                </a:solidFill>
                <a:latin typeface="华文宋体" pitchFamily="2" charset="-122"/>
                <a:ea typeface="华文宋体" pitchFamily="2" charset="-122"/>
              </a:rPr>
              <a:t>当年设立登记的企业，自下一年起报送并公示年度报告。</a:t>
            </a:r>
          </a:p>
          <a:p>
            <a:pPr marL="0" indent="0" eaLnBrk="1" hangingPunct="1">
              <a:lnSpc>
                <a:spcPct val="80000"/>
              </a:lnSpc>
              <a:buFont typeface="Arial" charset="0"/>
              <a:buNone/>
            </a:pPr>
            <a:endParaRPr lang="zh-CN" altLang="en-US" sz="2000" smtClean="0">
              <a:solidFill>
                <a:srgbClr val="474747"/>
              </a:solidFill>
            </a:endParaRPr>
          </a:p>
        </p:txBody>
      </p:sp>
      <p:sp>
        <p:nvSpPr>
          <p:cNvPr id="28675" name="Content Placeholder 3"/>
          <p:cNvSpPr>
            <a:spLocks noGrp="1"/>
          </p:cNvSpPr>
          <p:nvPr>
            <p:ph sz="half" idx="2"/>
          </p:nvPr>
        </p:nvSpPr>
        <p:spPr>
          <a:xfrm>
            <a:off x="4857750" y="1571625"/>
            <a:ext cx="4038600" cy="3971925"/>
          </a:xfrm>
        </p:spPr>
        <p:txBody>
          <a:bodyPr/>
          <a:lstStyle/>
          <a:p>
            <a:pPr marL="0" indent="0" eaLnBrk="1" hangingPunct="1">
              <a:spcBef>
                <a:spcPts val="600"/>
              </a:spcBef>
              <a:spcAft>
                <a:spcPts val="600"/>
              </a:spcAft>
              <a:buFont typeface="Arial" charset="0"/>
              <a:buNone/>
            </a:pPr>
            <a:r>
              <a:rPr lang="en-US" altLang="zh-CN" sz="2000" b="1" smtClean="0">
                <a:solidFill>
                  <a:srgbClr val="FF0000"/>
                </a:solidFill>
                <a:latin typeface="微软雅黑" pitchFamily="34" charset="-122"/>
                <a:ea typeface="微软雅黑" pitchFamily="34" charset="-122"/>
              </a:rPr>
              <a:t>【</a:t>
            </a:r>
            <a:r>
              <a:rPr lang="zh-CN" altLang="en-US" sz="2000" b="1" smtClean="0">
                <a:solidFill>
                  <a:srgbClr val="FF0000"/>
                </a:solidFill>
                <a:latin typeface="微软雅黑" pitchFamily="34" charset="-122"/>
                <a:ea typeface="微软雅黑" pitchFamily="34" charset="-122"/>
              </a:rPr>
              <a:t>东锦解读</a:t>
            </a:r>
            <a:r>
              <a:rPr lang="en-US" altLang="zh-CN" sz="2000" b="1" smtClean="0">
                <a:solidFill>
                  <a:srgbClr val="FF0000"/>
                </a:solidFill>
                <a:latin typeface="微软雅黑" pitchFamily="34" charset="-122"/>
                <a:ea typeface="微软雅黑" pitchFamily="34" charset="-122"/>
              </a:rPr>
              <a:t>】</a:t>
            </a:r>
          </a:p>
          <a:p>
            <a:pPr marL="0" indent="0" eaLnBrk="1" hangingPunct="1">
              <a:spcBef>
                <a:spcPts val="600"/>
              </a:spcBef>
              <a:spcAft>
                <a:spcPts val="600"/>
              </a:spcAft>
              <a:buFont typeface="Arial" charset="0"/>
              <a:buNone/>
            </a:pPr>
            <a:endParaRPr lang="en-US" altLang="zh-CN" sz="2000" b="1" smtClean="0">
              <a:solidFill>
                <a:srgbClr val="FF0000"/>
              </a:solidFill>
              <a:latin typeface="微软雅黑" pitchFamily="34" charset="-122"/>
              <a:ea typeface="微软雅黑" pitchFamily="34" charset="-122"/>
            </a:endParaRPr>
          </a:p>
          <a:p>
            <a:pPr marL="0" indent="0" eaLnBrk="1" hangingPunct="1">
              <a:lnSpc>
                <a:spcPct val="150000"/>
              </a:lnSpc>
              <a:spcBef>
                <a:spcPts val="600"/>
              </a:spcBef>
              <a:spcAft>
                <a:spcPts val="600"/>
              </a:spcAft>
              <a:buFont typeface="Arial" charset="0"/>
              <a:buNone/>
            </a:pPr>
            <a:r>
              <a:rPr lang="zh-CN" altLang="en-US" sz="2000" smtClean="0">
                <a:solidFill>
                  <a:srgbClr val="FF0000"/>
                </a:solidFill>
                <a:latin typeface="微软雅黑" pitchFamily="34" charset="-122"/>
                <a:ea typeface="微软雅黑" pitchFamily="34" charset="-122"/>
              </a:rPr>
              <a:t>一、时限要求，提前准备</a:t>
            </a:r>
          </a:p>
          <a:p>
            <a:pPr marL="0" indent="0" eaLnBrk="1" hangingPunct="1">
              <a:lnSpc>
                <a:spcPct val="150000"/>
              </a:lnSpc>
              <a:spcBef>
                <a:spcPts val="600"/>
              </a:spcBef>
              <a:spcAft>
                <a:spcPts val="600"/>
              </a:spcAft>
              <a:buFont typeface="Arial" charset="0"/>
              <a:buNone/>
            </a:pPr>
            <a:r>
              <a:rPr lang="zh-CN" altLang="en-US" sz="2000" smtClean="0">
                <a:solidFill>
                  <a:srgbClr val="FF0000"/>
                </a:solidFill>
                <a:latin typeface="微软雅黑" pitchFamily="34" charset="-122"/>
                <a:ea typeface="微软雅黑" pitchFamily="34" charset="-122"/>
              </a:rPr>
              <a:t>二、怎样公示</a:t>
            </a:r>
          </a:p>
          <a:p>
            <a:pPr marL="0" indent="0" eaLnBrk="1" hangingPunct="1">
              <a:lnSpc>
                <a:spcPct val="150000"/>
              </a:lnSpc>
              <a:spcBef>
                <a:spcPts val="600"/>
              </a:spcBef>
              <a:spcAft>
                <a:spcPts val="600"/>
              </a:spcAft>
              <a:buFont typeface="Arial" charset="0"/>
              <a:buNone/>
            </a:pPr>
            <a:r>
              <a:rPr lang="zh-CN" altLang="en-US" sz="2000" smtClean="0">
                <a:solidFill>
                  <a:srgbClr val="FF0000"/>
                </a:solidFill>
                <a:latin typeface="微软雅黑" pitchFamily="34" charset="-122"/>
                <a:ea typeface="微软雅黑" pitchFamily="34" charset="-122"/>
              </a:rPr>
              <a:t>三、与年检的区别</a:t>
            </a:r>
          </a:p>
          <a:p>
            <a:pPr marL="0" indent="0" eaLnBrk="1" hangingPunct="1">
              <a:lnSpc>
                <a:spcPct val="80000"/>
              </a:lnSpc>
              <a:buFont typeface="Arial" charset="0"/>
              <a:buNone/>
            </a:pPr>
            <a:endParaRPr lang="zh-CN" altLang="en-US" sz="2000" smtClean="0">
              <a:solidFill>
                <a:srgbClr val="F51D8E"/>
              </a:solidFill>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81000" y="0"/>
            <a:ext cx="7067550" cy="838200"/>
          </a:xfrm>
        </p:spPr>
        <p:txBody>
          <a:bodyPr/>
          <a:lstStyle/>
          <a:p>
            <a:pPr eaLnBrk="1" hangingPunct="1"/>
            <a:r>
              <a:rPr lang="zh-CN" altLang="en-US" b="1" smtClean="0">
                <a:latin typeface="微软雅黑" pitchFamily="34" charset="-122"/>
                <a:ea typeface="微软雅黑" pitchFamily="34" charset="-122"/>
              </a:rPr>
              <a:t>重点解读 </a:t>
            </a:r>
            <a:r>
              <a:rPr lang="en-US" altLang="zh-CN" b="1" smtClean="0">
                <a:latin typeface="微软雅黑" pitchFamily="34" charset="-122"/>
                <a:ea typeface="微软雅黑" pitchFamily="34" charset="-122"/>
              </a:rPr>
              <a:t>4</a:t>
            </a:r>
          </a:p>
        </p:txBody>
      </p:sp>
      <p:sp>
        <p:nvSpPr>
          <p:cNvPr id="3" name="Content Placeholder 2"/>
          <p:cNvSpPr>
            <a:spLocks noGrp="1"/>
          </p:cNvSpPr>
          <p:nvPr>
            <p:ph sz="half" idx="1"/>
          </p:nvPr>
        </p:nvSpPr>
        <p:spPr>
          <a:xfrm>
            <a:off x="357188" y="1571625"/>
            <a:ext cx="4038600" cy="4252913"/>
          </a:xfrm>
        </p:spPr>
        <p:txBody>
          <a:bodyPr/>
          <a:lstStyle/>
          <a:p>
            <a:pPr marL="0" indent="0" eaLnBrk="1" hangingPunct="1">
              <a:buFont typeface="Arial" charset="0"/>
              <a:buNone/>
            </a:pPr>
            <a:r>
              <a:rPr lang="en-US" altLang="zh-CN" sz="1600" b="1" smtClean="0">
                <a:solidFill>
                  <a:srgbClr val="002060"/>
                </a:solidFill>
                <a:latin typeface="黑体" pitchFamily="2" charset="-122"/>
                <a:ea typeface="黑体" pitchFamily="2" charset="-122"/>
              </a:rPr>
              <a:t>【</a:t>
            </a:r>
            <a:r>
              <a:rPr lang="zh-CN" altLang="en-US" sz="1600" b="1" smtClean="0">
                <a:solidFill>
                  <a:srgbClr val="002060"/>
                </a:solidFill>
                <a:latin typeface="黑体" pitchFamily="2" charset="-122"/>
                <a:ea typeface="黑体" pitchFamily="2" charset="-122"/>
              </a:rPr>
              <a:t>企业年度报告公示的内容</a:t>
            </a:r>
            <a:r>
              <a:rPr lang="en-US" altLang="zh-CN" sz="1600" b="1" smtClean="0">
                <a:solidFill>
                  <a:srgbClr val="002060"/>
                </a:solidFill>
                <a:latin typeface="黑体" pitchFamily="2" charset="-122"/>
                <a:ea typeface="黑体" pitchFamily="2" charset="-122"/>
              </a:rPr>
              <a:t>】</a:t>
            </a:r>
          </a:p>
          <a:p>
            <a:pPr marL="0" indent="0" eaLnBrk="1" hangingPunct="1">
              <a:buFont typeface="Arial" charset="0"/>
              <a:buNone/>
            </a:pPr>
            <a:endParaRPr lang="en-US" altLang="zh-CN" sz="1600" b="1" smtClean="0">
              <a:solidFill>
                <a:srgbClr val="474747"/>
              </a:solidFill>
            </a:endParaRP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第九条    </a:t>
            </a:r>
            <a:r>
              <a:rPr lang="zh-CN" altLang="en-US" sz="1600" smtClean="0">
                <a:solidFill>
                  <a:srgbClr val="002060"/>
                </a:solidFill>
                <a:latin typeface="华文宋体" pitchFamily="2" charset="-122"/>
                <a:ea typeface="华文宋体" pitchFamily="2" charset="-122"/>
              </a:rPr>
              <a:t>企业年度报告内容包括：</a:t>
            </a:r>
          </a:p>
          <a:p>
            <a:pPr marL="0" indent="0" eaLnBrk="1" hangingPunct="1">
              <a:buFont typeface="Arial" charset="0"/>
              <a:buNone/>
            </a:pPr>
            <a:r>
              <a:rPr lang="zh-CN" altLang="en-US" sz="1600" smtClean="0">
                <a:solidFill>
                  <a:srgbClr val="002060"/>
                </a:solidFill>
                <a:latin typeface="华文宋体" pitchFamily="2" charset="-122"/>
                <a:ea typeface="华文宋体" pitchFamily="2" charset="-122"/>
              </a:rPr>
              <a:t>  </a:t>
            </a:r>
            <a:r>
              <a:rPr lang="zh-CN" altLang="en-US" sz="1600" b="1" smtClean="0">
                <a:solidFill>
                  <a:srgbClr val="002060"/>
                </a:solidFill>
                <a:latin typeface="华文宋体" pitchFamily="2" charset="-122"/>
                <a:ea typeface="华文宋体" pitchFamily="2" charset="-122"/>
              </a:rPr>
              <a:t>（一）企业通信地址、邮政编码、联系电话、电子邮箱等信息；</a:t>
            </a: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  （二）企业开业、歇业、清算等存续状态信息；</a:t>
            </a: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  （三）企业投资设立企业、购买股权信息；</a:t>
            </a: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  （四）企业为有限责任公司或者股份有限公司的，其股东或者发起人认缴和实缴的出资额、出资时间、出资方式等信息；</a:t>
            </a: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  （五）有限责任公司股东股权转让等股权变更信息；</a:t>
            </a:r>
          </a:p>
          <a:p>
            <a:pPr marL="0" indent="0" eaLnBrk="1" hangingPunct="1">
              <a:buFont typeface="Arial" charset="0"/>
              <a:buNone/>
            </a:pPr>
            <a:r>
              <a:rPr lang="zh-CN" altLang="en-US" sz="1600" b="1" smtClean="0">
                <a:solidFill>
                  <a:srgbClr val="002060"/>
                </a:solidFill>
                <a:latin typeface="华文宋体" pitchFamily="2" charset="-122"/>
                <a:ea typeface="华文宋体" pitchFamily="2" charset="-122"/>
              </a:rPr>
              <a:t>  （六）企业网站以及从事网络经营的网店的名称、网址等信息；</a:t>
            </a:r>
          </a:p>
          <a:p>
            <a:pPr marL="0" indent="0" eaLnBrk="1" hangingPunct="1">
              <a:buFont typeface="Arial" charset="0"/>
              <a:buNone/>
            </a:pPr>
            <a:r>
              <a:rPr lang="zh-CN" altLang="en-US" sz="1600" smtClean="0">
                <a:solidFill>
                  <a:srgbClr val="474747"/>
                </a:solidFill>
              </a:rPr>
              <a:t>   </a:t>
            </a:r>
          </a:p>
        </p:txBody>
      </p:sp>
      <p:sp>
        <p:nvSpPr>
          <p:cNvPr id="29699" name="Content Placeholder 3"/>
          <p:cNvSpPr>
            <a:spLocks noGrp="1"/>
          </p:cNvSpPr>
          <p:nvPr>
            <p:ph sz="half" idx="2"/>
          </p:nvPr>
        </p:nvSpPr>
        <p:spPr>
          <a:xfrm>
            <a:off x="4857750" y="1571625"/>
            <a:ext cx="4038600" cy="3971925"/>
          </a:xfrm>
        </p:spPr>
        <p:txBody>
          <a:bodyPr/>
          <a:lstStyle/>
          <a:p>
            <a:pPr marL="0" indent="0" eaLnBrk="1" hangingPunct="1">
              <a:lnSpc>
                <a:spcPct val="80000"/>
              </a:lnSpc>
              <a:buFont typeface="Arial" charset="0"/>
              <a:buNone/>
            </a:pPr>
            <a:r>
              <a:rPr lang="en-US" altLang="zh-CN" sz="1600" b="1" smtClean="0">
                <a:solidFill>
                  <a:srgbClr val="FF0000"/>
                </a:solidFill>
                <a:latin typeface="微软雅黑" pitchFamily="34" charset="-122"/>
                <a:ea typeface="微软雅黑" pitchFamily="34" charset="-122"/>
              </a:rPr>
              <a:t>【</a:t>
            </a:r>
            <a:r>
              <a:rPr lang="zh-CN" altLang="en-US" sz="1600" b="1" smtClean="0">
                <a:solidFill>
                  <a:srgbClr val="FF0000"/>
                </a:solidFill>
                <a:latin typeface="微软雅黑" pitchFamily="34" charset="-122"/>
                <a:ea typeface="微软雅黑" pitchFamily="34" charset="-122"/>
              </a:rPr>
              <a:t>东锦解读</a:t>
            </a:r>
            <a:r>
              <a:rPr lang="en-US" altLang="zh-CN" sz="1600" b="1" smtClean="0">
                <a:solidFill>
                  <a:srgbClr val="FF0000"/>
                </a:solidFill>
                <a:latin typeface="微软雅黑" pitchFamily="34" charset="-122"/>
                <a:ea typeface="微软雅黑" pitchFamily="34" charset="-122"/>
              </a:rPr>
              <a:t>】</a:t>
            </a:r>
          </a:p>
          <a:p>
            <a:pPr marL="0" indent="0" eaLnBrk="1" hangingPunct="1">
              <a:lnSpc>
                <a:spcPct val="80000"/>
              </a:lnSpc>
              <a:buFont typeface="Arial" charset="0"/>
              <a:buNone/>
            </a:pPr>
            <a:endParaRPr lang="en-US" altLang="zh-CN" sz="1600" b="1" smtClean="0">
              <a:solidFill>
                <a:srgbClr val="FF0000"/>
              </a:solidFill>
              <a:latin typeface="微软雅黑" pitchFamily="34" charset="-122"/>
              <a:ea typeface="微软雅黑" pitchFamily="34" charset="-122"/>
            </a:endParaRPr>
          </a:p>
          <a:p>
            <a:pPr marL="0" indent="0" eaLnBrk="1" hangingPunct="1">
              <a:lnSpc>
                <a:spcPct val="80000"/>
              </a:lnSpc>
              <a:buFont typeface="Calibri" pitchFamily="34" charset="0"/>
              <a:buAutoNum type="arabicPeriod"/>
            </a:pPr>
            <a:r>
              <a:rPr lang="zh-CN" altLang="en-US" sz="1600" smtClean="0">
                <a:solidFill>
                  <a:srgbClr val="FF0000"/>
                </a:solidFill>
                <a:latin typeface="微软雅黑" pitchFamily="34" charset="-122"/>
                <a:ea typeface="微软雅黑" pitchFamily="34" charset="-122"/>
              </a:rPr>
              <a:t> 注册地址可能与实际办公地址不一致</a:t>
            </a:r>
          </a:p>
          <a:p>
            <a:pPr marL="0" indent="0" eaLnBrk="1" hangingPunct="1">
              <a:lnSpc>
                <a:spcPct val="80000"/>
              </a:lnSpc>
              <a:buFont typeface="Calibri" pitchFamily="34" charset="0"/>
              <a:buNone/>
            </a:pPr>
            <a:endParaRPr lang="zh-CN" altLang="en-US" sz="1600" smtClean="0">
              <a:solidFill>
                <a:srgbClr val="FF0000"/>
              </a:solidFill>
              <a:latin typeface="微软雅黑" pitchFamily="34" charset="-122"/>
              <a:ea typeface="微软雅黑" pitchFamily="34" charset="-122"/>
            </a:endParaRP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2.</a:t>
            </a:r>
            <a:r>
              <a:rPr lang="zh-CN" altLang="en-US" sz="1600" smtClean="0">
                <a:solidFill>
                  <a:srgbClr val="FF0000"/>
                </a:solidFill>
                <a:latin typeface="微软雅黑" pitchFamily="34" charset="-122"/>
                <a:ea typeface="微软雅黑" pitchFamily="34" charset="-122"/>
              </a:rPr>
              <a:t> 注意：如果企业已经进入清算，需登记。</a:t>
            </a:r>
            <a:endParaRPr lang="en-US" altLang="zh-CN" sz="1600" smtClean="0">
              <a:solidFill>
                <a:srgbClr val="FF0000"/>
              </a:solidFill>
              <a:latin typeface="微软雅黑" pitchFamily="34" charset="-122"/>
              <a:ea typeface="微软雅黑" pitchFamily="34" charset="-122"/>
            </a:endParaRPr>
          </a:p>
          <a:p>
            <a:pPr marL="0" indent="0" eaLnBrk="1" hangingPunct="1">
              <a:lnSpc>
                <a:spcPct val="80000"/>
              </a:lnSpc>
              <a:buFont typeface="Calibri" pitchFamily="34" charset="0"/>
              <a:buAutoNum type="arabicPeriod"/>
            </a:pPr>
            <a:endParaRPr lang="zh-CN" altLang="en-US" sz="1600" smtClean="0">
              <a:solidFill>
                <a:srgbClr val="FF0000"/>
              </a:solidFill>
              <a:latin typeface="微软雅黑" pitchFamily="34" charset="-122"/>
              <a:ea typeface="微软雅黑" pitchFamily="34" charset="-122"/>
            </a:endParaRP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3.</a:t>
            </a:r>
            <a:r>
              <a:rPr lang="zh-CN" altLang="en-US" sz="1600" smtClean="0">
                <a:solidFill>
                  <a:srgbClr val="FF0000"/>
                </a:solidFill>
                <a:latin typeface="微软雅黑" pitchFamily="34" charset="-122"/>
                <a:ea typeface="微软雅黑" pitchFamily="34" charset="-122"/>
              </a:rPr>
              <a:t> 企业比较容易忽略的是企业网站信息：</a:t>
            </a: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1</a:t>
            </a:r>
            <a:r>
              <a:rPr lang="zh-CN" altLang="en-US" sz="1600" smtClean="0">
                <a:solidFill>
                  <a:srgbClr val="FF0000"/>
                </a:solidFill>
                <a:latin typeface="微软雅黑" pitchFamily="34" charset="-122"/>
                <a:ea typeface="微软雅黑" pitchFamily="34" charset="-122"/>
              </a:rPr>
              <a:t>）网站需要进行</a:t>
            </a:r>
            <a:r>
              <a:rPr lang="en-US" altLang="zh-CN" sz="1600" smtClean="0">
                <a:solidFill>
                  <a:srgbClr val="FF0000"/>
                </a:solidFill>
                <a:latin typeface="微软雅黑" pitchFamily="34" charset="-122"/>
                <a:ea typeface="微软雅黑" pitchFamily="34" charset="-122"/>
              </a:rPr>
              <a:t>ICP</a:t>
            </a:r>
            <a:r>
              <a:rPr lang="zh-CN" altLang="en-US" sz="1600" smtClean="0">
                <a:solidFill>
                  <a:srgbClr val="FF0000"/>
                </a:solidFill>
                <a:latin typeface="微软雅黑" pitchFamily="34" charset="-122"/>
                <a:ea typeface="微软雅黑" pitchFamily="34" charset="-122"/>
              </a:rPr>
              <a:t>备案。</a:t>
            </a: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2</a:t>
            </a:r>
            <a:r>
              <a:rPr lang="zh-CN" altLang="en-US" sz="1600" smtClean="0">
                <a:solidFill>
                  <a:srgbClr val="FF0000"/>
                </a:solidFill>
                <a:latin typeface="微软雅黑" pitchFamily="34" charset="-122"/>
                <a:ea typeface="微软雅黑" pitchFamily="34" charset="-122"/>
              </a:rPr>
              <a:t>）可能涉及虚假宣传的信息，例如：企业发展历史的介绍，获奖信息，认证信息，客户案例等；</a:t>
            </a: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3</a:t>
            </a:r>
            <a:r>
              <a:rPr lang="zh-CN" altLang="en-US" sz="1600" smtClean="0">
                <a:solidFill>
                  <a:srgbClr val="FF0000"/>
                </a:solidFill>
                <a:latin typeface="微软雅黑" pitchFamily="34" charset="-122"/>
                <a:ea typeface="微软雅黑" pitchFamily="34" charset="-122"/>
              </a:rPr>
              <a:t>）网站一般不得进行广告业务</a:t>
            </a: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4</a:t>
            </a:r>
            <a:r>
              <a:rPr lang="zh-CN" altLang="en-US" sz="1600" smtClean="0">
                <a:solidFill>
                  <a:srgbClr val="FF0000"/>
                </a:solidFill>
                <a:latin typeface="微软雅黑" pitchFamily="34" charset="-122"/>
                <a:ea typeface="微软雅黑" pitchFamily="34" charset="-122"/>
              </a:rPr>
              <a:t>）确保网站上企业联系方法的及时有效。</a:t>
            </a:r>
          </a:p>
          <a:p>
            <a:pPr marL="0" indent="0" eaLnBrk="1" hangingPunct="1">
              <a:lnSpc>
                <a:spcPct val="80000"/>
              </a:lnSpc>
              <a:buFont typeface="Calibri" pitchFamily="34" charset="0"/>
              <a:buNone/>
            </a:pPr>
            <a:r>
              <a:rPr lang="en-US" altLang="zh-CN" sz="1600" smtClean="0">
                <a:solidFill>
                  <a:srgbClr val="FF0000"/>
                </a:solidFill>
                <a:latin typeface="微软雅黑" pitchFamily="34" charset="-122"/>
                <a:ea typeface="微软雅黑" pitchFamily="34" charset="-122"/>
              </a:rPr>
              <a:t>5</a:t>
            </a:r>
            <a:r>
              <a:rPr lang="zh-CN" altLang="en-US" sz="1600" smtClean="0">
                <a:solidFill>
                  <a:srgbClr val="FF0000"/>
                </a:solidFill>
                <a:latin typeface="微软雅黑" pitchFamily="34" charset="-122"/>
                <a:ea typeface="微软雅黑" pitchFamily="34" charset="-122"/>
              </a:rPr>
              <a:t>）公示的网站名称应与名片，公司宣传资料一致。</a:t>
            </a:r>
          </a:p>
          <a:p>
            <a:pPr marL="0" indent="0" eaLnBrk="1" hangingPunct="1">
              <a:lnSpc>
                <a:spcPct val="80000"/>
              </a:lnSpc>
              <a:buFont typeface="Arial" charset="0"/>
              <a:buNone/>
            </a:pPr>
            <a:endParaRPr lang="zh-CN" altLang="en-US" sz="2000" smtClean="0">
              <a:solidFill>
                <a:schemeClr val="folHlink"/>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6"/>
</p:tagLst>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0</TotalTime>
  <Words>2225</Words>
  <Application>Microsoft Office PowerPoint</Application>
  <PresentationFormat>全屏显示(4:3)</PresentationFormat>
  <Paragraphs>253</Paragraphs>
  <Slides>20</Slides>
  <Notes>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宋体</vt:lpstr>
      <vt:lpstr>Calibri</vt:lpstr>
      <vt:lpstr>Georgia</vt:lpstr>
      <vt:lpstr>黑体</vt:lpstr>
      <vt:lpstr>微软雅黑</vt:lpstr>
      <vt:lpstr>Wingdings</vt:lpstr>
      <vt:lpstr>华文宋体</vt:lpstr>
      <vt:lpstr>Introducing PowerPoint 2010</vt:lpstr>
      <vt:lpstr>企业信息公示暂行条例解读及企业应对措施 </vt:lpstr>
      <vt:lpstr>幻灯片 2</vt:lpstr>
      <vt:lpstr>法规介绍</vt:lpstr>
      <vt:lpstr>法规介绍</vt:lpstr>
      <vt:lpstr>重点条款解读及分析</vt:lpstr>
      <vt:lpstr>重点解读 1</vt:lpstr>
      <vt:lpstr>重点解读 2</vt:lpstr>
      <vt:lpstr>重点解读 3</vt:lpstr>
      <vt:lpstr>重点解读 4</vt:lpstr>
      <vt:lpstr>重点解读 4</vt:lpstr>
      <vt:lpstr>重点解读 5</vt:lpstr>
      <vt:lpstr>重点解读 6</vt:lpstr>
      <vt:lpstr>重点解读 7</vt:lpstr>
      <vt:lpstr>重点解读 8</vt:lpstr>
      <vt:lpstr>重点解读 9</vt:lpstr>
      <vt:lpstr>重点解读 9</vt:lpstr>
      <vt:lpstr>总结及企业应对措施建议</vt:lpstr>
      <vt:lpstr>总结及企业应对措施建议 </vt:lpstr>
      <vt:lpstr>总结及企业应对措施建议 </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企业信息公示暂行条例解读及企业应对措施</dc:title>
  <dc:creator/>
  <cp:lastModifiedBy/>
  <cp:revision>20</cp:revision>
  <dcterms:created xsi:type="dcterms:W3CDTF">2014-09-30T03:32:22Z</dcterms:created>
  <dcterms:modified xsi:type="dcterms:W3CDTF">2014-11-24T06:54:06Z</dcterms:modified>
</cp:coreProperties>
</file>